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58"/>
  </p:notesMasterIdLst>
  <p:sldIdLst>
    <p:sldId id="256" r:id="rId5"/>
    <p:sldId id="257" r:id="rId6"/>
    <p:sldId id="261" r:id="rId7"/>
    <p:sldId id="262" r:id="rId8"/>
    <p:sldId id="296" r:id="rId9"/>
    <p:sldId id="300" r:id="rId10"/>
    <p:sldId id="288" r:id="rId11"/>
    <p:sldId id="286" r:id="rId12"/>
    <p:sldId id="301" r:id="rId13"/>
    <p:sldId id="285" r:id="rId14"/>
    <p:sldId id="287" r:id="rId15"/>
    <p:sldId id="302" r:id="rId16"/>
    <p:sldId id="265" r:id="rId17"/>
    <p:sldId id="264" r:id="rId18"/>
    <p:sldId id="263" r:id="rId19"/>
    <p:sldId id="298" r:id="rId20"/>
    <p:sldId id="295" r:id="rId21"/>
    <p:sldId id="268" r:id="rId22"/>
    <p:sldId id="290" r:id="rId23"/>
    <p:sldId id="303" r:id="rId24"/>
    <p:sldId id="284" r:id="rId25"/>
    <p:sldId id="304" r:id="rId26"/>
    <p:sldId id="267" r:id="rId27"/>
    <p:sldId id="305" r:id="rId28"/>
    <p:sldId id="306" r:id="rId29"/>
    <p:sldId id="307" r:id="rId30"/>
    <p:sldId id="308" r:id="rId31"/>
    <p:sldId id="309" r:id="rId32"/>
    <p:sldId id="310" r:id="rId33"/>
    <p:sldId id="272" r:id="rId34"/>
    <p:sldId id="311" r:id="rId35"/>
    <p:sldId id="312" r:id="rId36"/>
    <p:sldId id="280" r:id="rId37"/>
    <p:sldId id="279" r:id="rId38"/>
    <p:sldId id="281" r:id="rId39"/>
    <p:sldId id="278" r:id="rId40"/>
    <p:sldId id="277" r:id="rId41"/>
    <p:sldId id="282" r:id="rId42"/>
    <p:sldId id="276" r:id="rId43"/>
    <p:sldId id="313" r:id="rId44"/>
    <p:sldId id="314" r:id="rId45"/>
    <p:sldId id="315" r:id="rId46"/>
    <p:sldId id="316" r:id="rId47"/>
    <p:sldId id="269" r:id="rId48"/>
    <p:sldId id="270" r:id="rId49"/>
    <p:sldId id="271" r:id="rId50"/>
    <p:sldId id="273" r:id="rId51"/>
    <p:sldId id="274" r:id="rId52"/>
    <p:sldId id="289" r:id="rId53"/>
    <p:sldId id="291" r:id="rId54"/>
    <p:sldId id="292" r:id="rId55"/>
    <p:sldId id="293" r:id="rId56"/>
    <p:sldId id="283" r:id="rId57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Graphik Regular" panose="020B0503030202060203" pitchFamily="34" charset="77"/>
      <p:regular r:id="rId63"/>
      <p:bold r:id="rId64"/>
      <p:italic r:id="rId65"/>
      <p:boldItalic r:id="rId66"/>
    </p:embeddedFont>
    <p:embeddedFont>
      <p:font typeface="Graphik-Medium" panose="020B0503030202060203" pitchFamily="34" charset="77"/>
      <p:regular r:id="rId67"/>
    </p:embeddedFont>
    <p:embeddedFont>
      <p:font typeface="Recoleta" pitchFamily="2" charset="77"/>
      <p:regular r:id="rId68"/>
    </p:embeddedFont>
    <p:embeddedFont>
      <p:font typeface="Recoleta Medium" pitchFamily="2" charset="77"/>
      <p:regular r:id="rId69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DE6"/>
    <a:srgbClr val="F9F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/>
    <p:restoredTop sz="82449"/>
  </p:normalViewPr>
  <p:slideViewPr>
    <p:cSldViewPr snapToGrid="0" snapToObjects="1">
      <p:cViewPr>
        <p:scale>
          <a:sx n="73" d="100"/>
          <a:sy n="73" d="100"/>
        </p:scale>
        <p:origin x="113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8" d="100"/>
          <a:sy n="148" d="100"/>
        </p:scale>
        <p:origin x="2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7162-71EF-9942-9065-F7F46B43AEA9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8829-BF4B-4A40-AE69-D7A36CCFB6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96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757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MERK: YAML inneholder hva vi skal ha, ikke hvordan det skal lages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455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141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907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Nå skal vi se litt på hvordan kubernetes tar våre kommandoer og YAML-filer og gjør om til kjørende containere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064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noProof="0" dirty="0"/>
              <a:t>Pod er de minste delene vi kontrollerer i Kubernetes. Består av én </a:t>
            </a:r>
            <a:r>
              <a:rPr lang="nb-NO" noProof="0" dirty="0" err="1"/>
              <a:t>hovedcontainer</a:t>
            </a:r>
            <a:r>
              <a:rPr lang="nb-NO" noProof="0" dirty="0"/>
              <a:t> og eventuelle støttecontainere som loggere. Støttecontainere skal styrke </a:t>
            </a:r>
            <a:r>
              <a:rPr lang="nb-NO" noProof="0" dirty="0" err="1"/>
              <a:t>hovedcontaineren</a:t>
            </a:r>
            <a:r>
              <a:rPr lang="nb-NO" noProof="0" dirty="0"/>
              <a:t>, og ikke være en </a:t>
            </a:r>
            <a:r>
              <a:rPr lang="nb-NO" noProof="0" dirty="0" err="1"/>
              <a:t>standalone</a:t>
            </a:r>
            <a:r>
              <a:rPr lang="nb-NO" noProof="0" dirty="0"/>
              <a:t> greie. </a:t>
            </a:r>
          </a:p>
          <a:p>
            <a:br>
              <a:rPr lang="nb-NO" noProof="0" dirty="0"/>
            </a:br>
            <a:r>
              <a:rPr lang="nb-NO" noProof="0" dirty="0"/>
              <a:t>HUSK! PODS deler nettverk og fil-lagring. Om du bundler flere ’apper’ i en pod mister du </a:t>
            </a:r>
            <a:r>
              <a:rPr lang="nb-NO" noProof="0" dirty="0" err="1"/>
              <a:t>skalerbarhet</a:t>
            </a:r>
            <a:r>
              <a:rPr lang="nb-NO" noProof="0" dirty="0"/>
              <a:t>, og lager krasj i filer og porter.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742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Pods</a:t>
            </a:r>
            <a:r>
              <a:rPr lang="nb-NO" dirty="0"/>
              <a:t> kjører i ulike noder. </a:t>
            </a:r>
          </a:p>
          <a:p>
            <a:endParaRPr lang="nb-NO" dirty="0"/>
          </a:p>
          <a:p>
            <a:r>
              <a:rPr lang="nb-NO" dirty="0"/>
              <a:t>Kubernetes vil automatisk velge en node </a:t>
            </a:r>
            <a:r>
              <a:rPr lang="nb-NO" dirty="0" err="1"/>
              <a:t>utifra</a:t>
            </a:r>
            <a:r>
              <a:rPr lang="nb-NO" dirty="0"/>
              <a:t> tilgjengelige ressurser og eventuelt innmeldte ressurser i poden. </a:t>
            </a:r>
          </a:p>
          <a:p>
            <a:endParaRPr lang="nb-NO" dirty="0"/>
          </a:p>
          <a:p>
            <a:r>
              <a:rPr lang="nb-NO" dirty="0"/>
              <a:t>Du trenger egentlig ikke å bry deg om nodes. Kubernetes gir alle </a:t>
            </a:r>
            <a:r>
              <a:rPr lang="nb-NO" dirty="0" err="1"/>
              <a:t>pods</a:t>
            </a:r>
            <a:r>
              <a:rPr lang="nb-NO" dirty="0"/>
              <a:t> egne IP-adresser og har intern DNS som lar deg bruke </a:t>
            </a:r>
            <a:r>
              <a:rPr lang="nb-NO" dirty="0" err="1"/>
              <a:t>pods</a:t>
            </a:r>
            <a:r>
              <a:rPr lang="nb-NO" dirty="0"/>
              <a:t> på tvers av ulike noder </a:t>
            </a:r>
            <a:r>
              <a:rPr lang="nb-NO" dirty="0" err="1"/>
              <a:t>læll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811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systems, </a:t>
            </a:r>
            <a:r>
              <a:rPr lang="en-US" dirty="0" err="1"/>
              <a:t>Kubelet</a:t>
            </a:r>
            <a:r>
              <a:rPr lang="en-US" dirty="0"/>
              <a:t> &amp;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endParaRPr lang="en-US" dirty="0"/>
          </a:p>
          <a:p>
            <a:r>
              <a:rPr lang="en-US" dirty="0" err="1"/>
              <a:t>APIet</a:t>
            </a:r>
            <a:r>
              <a:rPr lang="en-US" dirty="0"/>
              <a:t> er der vi </a:t>
            </a:r>
            <a:r>
              <a:rPr lang="en-US" dirty="0" err="1"/>
              <a:t>kommer</a:t>
            </a:r>
            <a:r>
              <a:rPr lang="en-US" dirty="0"/>
              <a:t> inn med for </a:t>
            </a:r>
            <a:r>
              <a:rPr lang="en-US" dirty="0" err="1"/>
              <a:t>eksempel</a:t>
            </a:r>
            <a:r>
              <a:rPr lang="en-US" dirty="0"/>
              <a:t> </a:t>
            </a:r>
            <a:r>
              <a:rPr lang="en-US" dirty="0" err="1"/>
              <a:t>kubectl-kommandoer</a:t>
            </a:r>
            <a:r>
              <a:rPr lang="en-US" dirty="0"/>
              <a:t>.</a:t>
            </a:r>
          </a:p>
          <a:p>
            <a:r>
              <a:rPr lang="en-US" dirty="0"/>
              <a:t>Det </a:t>
            </a:r>
            <a:r>
              <a:rPr lang="en-US" dirty="0" err="1"/>
              <a:t>viktigste</a:t>
            </a:r>
            <a:r>
              <a:rPr lang="en-US" dirty="0"/>
              <a:t> er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at Control Plane er </a:t>
            </a:r>
            <a:r>
              <a:rPr lang="en-US" dirty="0" err="1"/>
              <a:t>delen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kontrollerer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orkestrerer</a:t>
            </a:r>
            <a:r>
              <a:rPr lang="en-US" dirty="0"/>
              <a:t> </a:t>
            </a:r>
            <a:r>
              <a:rPr lang="en-US" dirty="0" err="1"/>
              <a:t>clusteret</a:t>
            </a:r>
            <a:r>
              <a:rPr lang="en-US" dirty="0"/>
              <a:t>. ETCD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ønsket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tilstand</a:t>
            </a:r>
            <a:r>
              <a:rPr lang="en-US" dirty="0"/>
              <a:t>, Scheduler spinner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 hos nodes, Control Manager </a:t>
            </a:r>
            <a:r>
              <a:rPr lang="en-US" dirty="0" err="1"/>
              <a:t>styrer</a:t>
            </a:r>
            <a:r>
              <a:rPr lang="en-US" dirty="0"/>
              <a:t> ting </a:t>
            </a:r>
            <a:r>
              <a:rPr lang="en-US" dirty="0" err="1"/>
              <a:t>og</a:t>
            </a:r>
            <a:r>
              <a:rPr lang="en-US" dirty="0"/>
              <a:t> API Server er den alle </a:t>
            </a:r>
            <a:r>
              <a:rPr lang="en-US" dirty="0" err="1"/>
              <a:t>snakker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via. </a:t>
            </a:r>
          </a:p>
          <a:p>
            <a:endParaRPr lang="en-US" dirty="0"/>
          </a:p>
          <a:p>
            <a:r>
              <a:rPr lang="en-US" dirty="0" err="1"/>
              <a:t>CtrlManager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API-Server </a:t>
            </a:r>
            <a:r>
              <a:rPr lang="en-US" dirty="0" err="1"/>
              <a:t>går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loop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sjekker</a:t>
            </a:r>
            <a:r>
              <a:rPr lang="en-US" dirty="0"/>
              <a:t> om ting er </a:t>
            </a:r>
            <a:r>
              <a:rPr lang="en-US" dirty="0" err="1"/>
              <a:t>som</a:t>
            </a:r>
            <a:r>
              <a:rPr lang="en-US" dirty="0"/>
              <a:t> de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I </a:t>
            </a:r>
            <a:r>
              <a:rPr lang="en-US" dirty="0" err="1"/>
              <a:t>etcd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81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B5860C-1F91-B141-B7E4-3B040838B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B1B24D4-46DA-5442-88C6-1D3BBEB5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394"/>
            <a:ext cx="9144000" cy="154078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612036A-FC8A-FD4B-9DBB-AC8633402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6344" y="5923701"/>
            <a:ext cx="1691769" cy="4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257631-A312-B045-BE45-1EFABEAE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12" y="368300"/>
            <a:ext cx="3371168" cy="1584325"/>
          </a:xfrm>
        </p:spPr>
        <p:txBody>
          <a:bodyPr>
            <a:normAutofit/>
          </a:bodyPr>
          <a:lstStyle>
            <a:lvl1pPr>
              <a:defRPr sz="2600" b="0" i="0">
                <a:solidFill>
                  <a:schemeClr val="accent6">
                    <a:lumMod val="10000"/>
                    <a:lumOff val="90000"/>
                  </a:schemeClr>
                </a:solidFill>
                <a:latin typeface="Recoleta Medium" pitchFamily="2" charset="77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9044786-5D84-5745-BD0A-00454A05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4C2B717-EB2E-5E48-9E4B-E1BBDD54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0AA889A-9757-B041-90B9-26FAAC13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23" name="Plassholder for tekst 22">
            <a:extLst>
              <a:ext uri="{FF2B5EF4-FFF2-40B4-BE49-F238E27FC236}">
                <a16:creationId xmlns:a16="http://schemas.microsoft.com/office/drawing/2014/main" id="{E365F2DD-745D-7742-B0D8-48314E539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677" y="2141754"/>
            <a:ext cx="3367004" cy="13199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rgbClr val="F9F6EF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0CAE400-3BEC-BB43-A492-E0A3C2816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9673" y="570726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27" name="Plassholder for tekst 26">
            <a:extLst>
              <a:ext uri="{FF2B5EF4-FFF2-40B4-BE49-F238E27FC236}">
                <a16:creationId xmlns:a16="http://schemas.microsoft.com/office/drawing/2014/main" id="{30B0B1E8-DB4B-C64A-9402-9B8A5F07A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9673" y="992509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6" name="Plassholder for tekst 24">
            <a:extLst>
              <a:ext uri="{FF2B5EF4-FFF2-40B4-BE49-F238E27FC236}">
                <a16:creationId xmlns:a16="http://schemas.microsoft.com/office/drawing/2014/main" id="{0F8748C1-3FE3-1748-A85F-F640A865B2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9673" y="2432594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7" name="Plassholder for tekst 26">
            <a:extLst>
              <a:ext uri="{FF2B5EF4-FFF2-40B4-BE49-F238E27FC236}">
                <a16:creationId xmlns:a16="http://schemas.microsoft.com/office/drawing/2014/main" id="{85C4292E-4113-E642-8260-4E6C12F00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9673" y="2854377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8" name="Plassholder for tekst 24">
            <a:extLst>
              <a:ext uri="{FF2B5EF4-FFF2-40B4-BE49-F238E27FC236}">
                <a16:creationId xmlns:a16="http://schemas.microsoft.com/office/drawing/2014/main" id="{EC1C720A-B9B7-E647-9B64-9973B91FE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9673" y="4294462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9" name="Plassholder for tekst 26">
            <a:extLst>
              <a:ext uri="{FF2B5EF4-FFF2-40B4-BE49-F238E27FC236}">
                <a16:creationId xmlns:a16="http://schemas.microsoft.com/office/drawing/2014/main" id="{C1F034BD-B095-4B4D-81CF-B1001804AF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673" y="4716245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7458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bg>
      <p:bgPr>
        <a:solidFill>
          <a:srgbClr val="F9F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3DE9FED3-275B-5841-8C2D-16AAC34444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77" t="10241" r="-16063" b="4139"/>
          <a:stretch/>
        </p:blipFill>
        <p:spPr>
          <a:xfrm rot="2498739">
            <a:off x="-4251506" y="-588082"/>
            <a:ext cx="10614561" cy="91197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DB0B2EE-F14C-FE48-B50C-B3E813E1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0"/>
            <a:ext cx="2725660" cy="6858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AB9813C1-011F-EE40-BEA9-528F05AD0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6560" y="711201"/>
            <a:ext cx="6054445" cy="55473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1128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14A4B9-8C9F-C148-AC76-D40D276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10927118" cy="1152525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517E1F-E0ED-0946-997E-A28A84958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996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84EF93D-BEE1-124A-9B31-011A2D63F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513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5329244-FD41-AA42-B78E-3D328073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BED354C-70BD-6342-8029-CF69E6D7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0C93CC5-7B77-DC47-852C-EE334045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093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169EBA-A531-5A41-BDF2-B03596D8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85E1B0C-6D6B-9645-945C-EF0F10DBA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952625"/>
            <a:ext cx="5184000" cy="552450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4D14446-6747-9E45-9CF6-E40B3B3C3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0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0F9B0D-5E66-1346-940D-FA5C2009C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6806" y="1952623"/>
            <a:ext cx="5184000" cy="55245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1AF9A47-2731-4D47-B76C-42E6BAED5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C60407B-8C49-AC45-9761-08C7EA1E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F50410A-29DE-E74D-8798-8C44DE1C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21808E8-EA32-A749-8299-418A89EE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638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D898C0-75D1-CD46-9673-DEC3AC1C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A183A5C-875E-3C40-A4A9-6F72575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3748E51-852A-354E-B45A-56ABB4E7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DD0502A-010E-FE44-91DB-F02C9CD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766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0D799B-E4C2-EE40-A802-1C72F95F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3939164" cy="115146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96DED63-4ECF-9043-BF55-6D3CE751D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25" y="1530922"/>
            <a:ext cx="3941568" cy="421704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FF7757D-AC03-AE45-830B-62D8EBCA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61D738F-1992-1840-9B33-051A111D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BB7E6F0-2DFA-A644-B621-A9BB9507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  <p:sp>
        <p:nvSpPr>
          <p:cNvPr id="23" name="Plassholder for bilde 22">
            <a:extLst>
              <a:ext uri="{FF2B5EF4-FFF2-40B4-BE49-F238E27FC236}">
                <a16:creationId xmlns:a16="http://schemas.microsoft.com/office/drawing/2014/main" id="{07512395-6537-2740-A8E8-0CA571820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7" y="2332926"/>
            <a:ext cx="3498297" cy="3482919"/>
          </a:xfrm>
          <a:custGeom>
            <a:avLst/>
            <a:gdLst>
              <a:gd name="connsiteX0" fmla="*/ 1867246 w 4038224"/>
              <a:gd name="connsiteY0" fmla="*/ 101 h 4020472"/>
              <a:gd name="connsiteX1" fmla="*/ 2542764 w 4038224"/>
              <a:gd name="connsiteY1" fmla="*/ 96741 h 4020472"/>
              <a:gd name="connsiteX2" fmla="*/ 3985295 w 4038224"/>
              <a:gd name="connsiteY2" fmla="*/ 1907937 h 4020472"/>
              <a:gd name="connsiteX3" fmla="*/ 72118 w 4038224"/>
              <a:gd name="connsiteY3" fmla="*/ 2474751 h 4020472"/>
              <a:gd name="connsiteX4" fmla="*/ 1867246 w 4038224"/>
              <a:gd name="connsiteY4" fmla="*/ 101 h 402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224" h="4020472">
                <a:moveTo>
                  <a:pt x="1867246" y="101"/>
                </a:moveTo>
                <a:cubicBezTo>
                  <a:pt x="2104810" y="-2102"/>
                  <a:pt x="2336610" y="31799"/>
                  <a:pt x="2542764" y="96741"/>
                </a:cubicBezTo>
                <a:cubicBezTo>
                  <a:pt x="3453799" y="383732"/>
                  <a:pt x="4254611" y="648133"/>
                  <a:pt x="3985295" y="1907937"/>
                </a:cubicBezTo>
                <a:cubicBezTo>
                  <a:pt x="3504553" y="4156770"/>
                  <a:pt x="600846" y="5001335"/>
                  <a:pt x="72118" y="2474751"/>
                </a:cubicBezTo>
                <a:cubicBezTo>
                  <a:pt x="-299871" y="697162"/>
                  <a:pt x="837801" y="9648"/>
                  <a:pt x="1867246" y="10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nb-NO" dirty="0"/>
              <a:t>Klikk og velg et bilde som fyll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AA799DF-6970-9742-BE2F-4D195D1B7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3971" y="1960788"/>
            <a:ext cx="5763519" cy="3917497"/>
          </a:xfrm>
        </p:spPr>
        <p:txBody>
          <a:bodyPr/>
          <a:lstStyle>
            <a:lvl3pPr marL="357188" indent="-268288">
              <a:tabLst/>
              <a:defRPr/>
            </a:lvl3pPr>
            <a:lvl4pPr marL="357188" indent="-179388">
              <a:buFont typeface="Arial" panose="020B0604020202020204" pitchFamily="34" charset="0"/>
              <a:buChar char="•"/>
              <a:tabLst/>
              <a:defRPr sz="1400"/>
            </a:lvl4pPr>
            <a:lvl5pPr marL="715963" indent="-179388">
              <a:tabLst/>
              <a:defRPr/>
            </a:lvl5pPr>
          </a:lstStyle>
          <a:p>
            <a:pPr lvl="3"/>
            <a:r>
              <a:rPr lang="nb-NO" dirty="0"/>
              <a:t>Skriv inn punktliste </a:t>
            </a:r>
          </a:p>
        </p:txBody>
      </p:sp>
    </p:spTree>
    <p:extLst>
      <p:ext uri="{BB962C8B-B14F-4D97-AF65-F5344CB8AC3E}">
        <p14:creationId xmlns:p14="http://schemas.microsoft.com/office/powerpoint/2010/main" val="293172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27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3B502C-637D-7345-9312-8BB4473C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8300"/>
            <a:ext cx="5646546" cy="1152525"/>
          </a:xfrm>
        </p:spPr>
        <p:txBody>
          <a:bodyPr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8BFFB70-7C52-0941-A9B7-9721E57D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7290114-EB7F-ED40-86BD-F27B3AF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AD3FF06-8EBE-7949-B1C5-2D0798CE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6CDAA2C5-7E91-C04D-BC0F-0E249144A4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1682" y="2794872"/>
            <a:ext cx="2200566" cy="2092758"/>
          </a:xfrm>
          <a:custGeom>
            <a:avLst/>
            <a:gdLst>
              <a:gd name="connsiteX0" fmla="*/ 1822042 w 3556002"/>
              <a:gd name="connsiteY0" fmla="*/ 10 h 3632198"/>
              <a:gd name="connsiteX1" fmla="*/ 3534722 w 3556002"/>
              <a:gd name="connsiteY1" fmla="*/ 1308495 h 3632198"/>
              <a:gd name="connsiteX2" fmla="*/ 2548769 w 3556002"/>
              <a:gd name="connsiteY2" fmla="*/ 3142100 h 3632198"/>
              <a:gd name="connsiteX3" fmla="*/ 751095 w 3556002"/>
              <a:gd name="connsiteY3" fmla="*/ 3456590 h 3632198"/>
              <a:gd name="connsiteX4" fmla="*/ 55825 w 3556002"/>
              <a:gd name="connsiteY4" fmla="*/ 1422862 h 3632198"/>
              <a:gd name="connsiteX5" fmla="*/ 1822042 w 3556002"/>
              <a:gd name="connsiteY5" fmla="*/ 10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2" h="3632198">
                <a:moveTo>
                  <a:pt x="1822042" y="10"/>
                </a:moveTo>
                <a:cubicBezTo>
                  <a:pt x="2607414" y="-2849"/>
                  <a:pt x="3399575" y="636623"/>
                  <a:pt x="3534722" y="1308495"/>
                </a:cubicBezTo>
                <a:cubicBezTo>
                  <a:pt x="3669013" y="1980376"/>
                  <a:pt x="3147137" y="2685603"/>
                  <a:pt x="2548769" y="3142100"/>
                </a:cubicBezTo>
                <a:cubicBezTo>
                  <a:pt x="1950391" y="3598588"/>
                  <a:pt x="1275521" y="3806346"/>
                  <a:pt x="751095" y="3456590"/>
                </a:cubicBezTo>
                <a:cubicBezTo>
                  <a:pt x="227517" y="3106834"/>
                  <a:pt x="-146465" y="2198613"/>
                  <a:pt x="55825" y="1422862"/>
                </a:cubicBezTo>
                <a:cubicBezTo>
                  <a:pt x="258116" y="646153"/>
                  <a:pt x="1036680" y="2869"/>
                  <a:pt x="1822042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7383B00E-CB60-5E49-B4F2-2F6F597C5F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74" y="1873955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27" name="Plassholder for bilde 26">
            <a:extLst>
              <a:ext uri="{FF2B5EF4-FFF2-40B4-BE49-F238E27FC236}">
                <a16:creationId xmlns:a16="http://schemas.microsoft.com/office/drawing/2014/main" id="{8AEA76CF-161F-FC48-9471-E799AB28608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80877" y="2179488"/>
            <a:ext cx="2242360" cy="2228850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28" name="Plassholder for tekst 12">
            <a:extLst>
              <a:ext uri="{FF2B5EF4-FFF2-40B4-BE49-F238E27FC236}">
                <a16:creationId xmlns:a16="http://schemas.microsoft.com/office/drawing/2014/main" id="{236AC4F8-D0F5-0040-A3E8-CB3BE6A3A8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234" y="1345931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0" name="Plassholder for tekst 12">
            <a:extLst>
              <a:ext uri="{FF2B5EF4-FFF2-40B4-BE49-F238E27FC236}">
                <a16:creationId xmlns:a16="http://schemas.microsoft.com/office/drawing/2014/main" id="{B39DD0F0-E3BC-8144-8CB7-42485F0AA4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2475" y="2745886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2" name="Plassholder for tekst 12">
            <a:extLst>
              <a:ext uri="{FF2B5EF4-FFF2-40B4-BE49-F238E27FC236}">
                <a16:creationId xmlns:a16="http://schemas.microsoft.com/office/drawing/2014/main" id="{5AEA5A91-913C-6949-B3F3-9DD0B3DA59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35536" y="2618080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43" name="Plassholder for bilde 42">
            <a:extLst>
              <a:ext uri="{FF2B5EF4-FFF2-40B4-BE49-F238E27FC236}">
                <a16:creationId xmlns:a16="http://schemas.microsoft.com/office/drawing/2014/main" id="{130C2898-6057-1640-A282-B8E382C4CC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57576" y="3556807"/>
            <a:ext cx="2132781" cy="2050219"/>
          </a:xfrm>
          <a:custGeom>
            <a:avLst/>
            <a:gdLst>
              <a:gd name="connsiteX0" fmla="*/ 987513 w 1868503"/>
              <a:gd name="connsiteY0" fmla="*/ 0 h 1735229"/>
              <a:gd name="connsiteX1" fmla="*/ 1868503 w 1868503"/>
              <a:gd name="connsiteY1" fmla="*/ 914058 h 1735229"/>
              <a:gd name="connsiteX2" fmla="*/ 987513 w 1868503"/>
              <a:gd name="connsiteY2" fmla="*/ 1735229 h 1735229"/>
              <a:gd name="connsiteX3" fmla="*/ 0 w 1868503"/>
              <a:gd name="connsiteY3" fmla="*/ 914058 h 1735229"/>
              <a:gd name="connsiteX4" fmla="*/ 987513 w 1868503"/>
              <a:gd name="connsiteY4" fmla="*/ 0 h 173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503" h="1735229">
                <a:moveTo>
                  <a:pt x="987513" y="0"/>
                </a:moveTo>
                <a:cubicBezTo>
                  <a:pt x="1474489" y="0"/>
                  <a:pt x="1868503" y="409668"/>
                  <a:pt x="1868503" y="914058"/>
                </a:cubicBezTo>
                <a:cubicBezTo>
                  <a:pt x="1868503" y="1393459"/>
                  <a:pt x="1450365" y="1735229"/>
                  <a:pt x="987513" y="1735229"/>
                </a:cubicBezTo>
                <a:cubicBezTo>
                  <a:pt x="492959" y="1735229"/>
                  <a:pt x="0" y="1426301"/>
                  <a:pt x="0" y="914058"/>
                </a:cubicBezTo>
                <a:cubicBezTo>
                  <a:pt x="0" y="378358"/>
                  <a:pt x="470312" y="0"/>
                  <a:pt x="9875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48" name="Plassholder for bilde 47">
            <a:extLst>
              <a:ext uri="{FF2B5EF4-FFF2-40B4-BE49-F238E27FC236}">
                <a16:creationId xmlns:a16="http://schemas.microsoft.com/office/drawing/2014/main" id="{4CF5E37A-387D-4F49-9E74-80CC753288E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55705" y="3429000"/>
            <a:ext cx="2062645" cy="2050218"/>
          </a:xfrm>
          <a:custGeom>
            <a:avLst/>
            <a:gdLst>
              <a:gd name="connsiteX0" fmla="*/ 962646 w 1745748"/>
              <a:gd name="connsiteY0" fmla="*/ 103 h 1735230"/>
              <a:gd name="connsiteX1" fmla="*/ 1625042 w 1745748"/>
              <a:gd name="connsiteY1" fmla="*/ 270152 h 1735230"/>
              <a:gd name="connsiteX2" fmla="*/ 1666317 w 1745748"/>
              <a:gd name="connsiteY2" fmla="*/ 1115303 h 1735230"/>
              <a:gd name="connsiteX3" fmla="*/ 1168625 w 1745748"/>
              <a:gd name="connsiteY3" fmla="*/ 1607494 h 1735230"/>
              <a:gd name="connsiteX4" fmla="*/ 503375 w 1745748"/>
              <a:gd name="connsiteY4" fmla="*/ 1693090 h 1735230"/>
              <a:gd name="connsiteX5" fmla="*/ 14673 w 1745748"/>
              <a:gd name="connsiteY5" fmla="*/ 1122539 h 1735230"/>
              <a:gd name="connsiteX6" fmla="*/ 226925 w 1745748"/>
              <a:gd name="connsiteY6" fmla="*/ 389132 h 1735230"/>
              <a:gd name="connsiteX7" fmla="*/ 855480 w 1745748"/>
              <a:gd name="connsiteY7" fmla="*/ 5382 h 1735230"/>
              <a:gd name="connsiteX8" fmla="*/ 962646 w 1745748"/>
              <a:gd name="connsiteY8" fmla="*/ 103 h 173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5748" h="1735230">
                <a:moveTo>
                  <a:pt x="962646" y="103"/>
                </a:moveTo>
                <a:cubicBezTo>
                  <a:pt x="1214461" y="-2962"/>
                  <a:pt x="1473181" y="62275"/>
                  <a:pt x="1625042" y="270152"/>
                </a:cubicBezTo>
                <a:cubicBezTo>
                  <a:pt x="1796587" y="504970"/>
                  <a:pt x="1761585" y="836156"/>
                  <a:pt x="1666317" y="1115303"/>
                </a:cubicBezTo>
                <a:cubicBezTo>
                  <a:pt x="1585172" y="1353058"/>
                  <a:pt x="1384881" y="1500050"/>
                  <a:pt x="1168625" y="1607494"/>
                </a:cubicBezTo>
                <a:cubicBezTo>
                  <a:pt x="955891" y="1713185"/>
                  <a:pt x="721798" y="1784881"/>
                  <a:pt x="503375" y="1693090"/>
                </a:cubicBezTo>
                <a:cubicBezTo>
                  <a:pt x="266183" y="1593408"/>
                  <a:pt x="70535" y="1386029"/>
                  <a:pt x="14673" y="1122539"/>
                </a:cubicBezTo>
                <a:cubicBezTo>
                  <a:pt x="-40973" y="860070"/>
                  <a:pt x="68552" y="599555"/>
                  <a:pt x="226925" y="389132"/>
                </a:cubicBezTo>
                <a:cubicBezTo>
                  <a:pt x="385462" y="178487"/>
                  <a:pt x="601801" y="26971"/>
                  <a:pt x="855480" y="5382"/>
                </a:cubicBezTo>
                <a:cubicBezTo>
                  <a:pt x="890840" y="2373"/>
                  <a:pt x="926673" y="541"/>
                  <a:pt x="962646" y="1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</p:spTree>
    <p:extLst>
      <p:ext uri="{BB962C8B-B14F-4D97-AF65-F5344CB8AC3E}">
        <p14:creationId xmlns:p14="http://schemas.microsoft.com/office/powerpoint/2010/main" val="2302674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657261-766C-6943-B0B6-58806C497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8100" y="1952625"/>
            <a:ext cx="7264400" cy="187642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Klikk for å redigere sitat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8EB65C6-39C0-E844-959C-B3118B4D2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100" y="4164014"/>
            <a:ext cx="4645025" cy="55494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/>
              <a:t>Klikk for å redigere person</a:t>
            </a:r>
          </a:p>
        </p:txBody>
      </p:sp>
      <p:sp>
        <p:nvSpPr>
          <p:cNvPr id="12" name="Grafikk 10">
            <a:extLst>
              <a:ext uri="{FF2B5EF4-FFF2-40B4-BE49-F238E27FC236}">
                <a16:creationId xmlns:a16="http://schemas.microsoft.com/office/drawing/2014/main" id="{FF333505-7EEE-7C4B-82A4-2F44949AC19C}"/>
              </a:ext>
            </a:extLst>
          </p:cNvPr>
          <p:cNvSpPr/>
          <p:nvPr/>
        </p:nvSpPr>
        <p:spPr>
          <a:xfrm>
            <a:off x="9771743" y="-1073151"/>
            <a:ext cx="3556001" cy="363219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9541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EE9A45-1CE8-474A-935F-4E259823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98" y="2922815"/>
            <a:ext cx="4737181" cy="1869622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9132B82-ACBF-1A4E-A0EF-CC1F3229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E6812E3-967D-CC47-BDF6-7956F42B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2695C1E-39D3-9942-AD1B-87526CD9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42A38B2D-5536-5C4C-8589-9CF60CBA26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518" y="649513"/>
            <a:ext cx="5192488" cy="5303754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</p:spTree>
    <p:extLst>
      <p:ext uri="{BB962C8B-B14F-4D97-AF65-F5344CB8AC3E}">
        <p14:creationId xmlns:p14="http://schemas.microsoft.com/office/powerpoint/2010/main" val="233203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06C1F6-5C31-6047-A19B-FEB31A01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53" y="1112948"/>
            <a:ext cx="3620762" cy="1152525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335DC4C-DA6D-0A4B-AA26-486E9A0E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2FD277B-3A2D-9643-96EE-51366530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EDBEF1-2B27-B546-8881-F5FE8821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559FEE2-6505-D34B-9059-A86386B307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7807" y="1567315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1" name="Plassholder for tekst 6">
            <a:extLst>
              <a:ext uri="{FF2B5EF4-FFF2-40B4-BE49-F238E27FC236}">
                <a16:creationId xmlns:a16="http://schemas.microsoft.com/office/drawing/2014/main" id="{FBCB7067-CAA7-5742-814F-BF9C6148D1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7807" y="2258438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2" name="Plassholder for tekst 6">
            <a:extLst>
              <a:ext uri="{FF2B5EF4-FFF2-40B4-BE49-F238E27FC236}">
                <a16:creationId xmlns:a16="http://schemas.microsoft.com/office/drawing/2014/main" id="{A8D40934-3BB2-CA4F-9744-F0500ADB47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807" y="2949561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3" name="Plassholder for tekst 6">
            <a:extLst>
              <a:ext uri="{FF2B5EF4-FFF2-40B4-BE49-F238E27FC236}">
                <a16:creationId xmlns:a16="http://schemas.microsoft.com/office/drawing/2014/main" id="{E2C3B713-936A-9746-8415-91CFC7618A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7807" y="3640684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4" name="Plassholder for tekst 6">
            <a:extLst>
              <a:ext uri="{FF2B5EF4-FFF2-40B4-BE49-F238E27FC236}">
                <a16:creationId xmlns:a16="http://schemas.microsoft.com/office/drawing/2014/main" id="{F3A3D2BC-1C36-2042-8792-2625318F37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7807" y="4331807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5" name="Plassholder for tekst 6">
            <a:extLst>
              <a:ext uri="{FF2B5EF4-FFF2-40B4-BE49-F238E27FC236}">
                <a16:creationId xmlns:a16="http://schemas.microsoft.com/office/drawing/2014/main" id="{24C07A3F-7E7C-3042-947A-9DFCA5C44A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7807" y="5022930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</p:spTree>
    <p:extLst>
      <p:ext uri="{BB962C8B-B14F-4D97-AF65-F5344CB8AC3E}">
        <p14:creationId xmlns:p14="http://schemas.microsoft.com/office/powerpoint/2010/main" val="853521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BD4C4E8-FA44-7F4D-BAA4-23BF77CB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6CECE41-3B9B-7846-A097-2A0C5158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1588C0EB-B8DE-9042-8C23-368FCF74E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0557" y="498072"/>
            <a:ext cx="4512683" cy="4609382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26EC6773-18AF-B64C-A47E-5D3ECAF381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0" y="3518806"/>
            <a:ext cx="2937503" cy="2756140"/>
          </a:xfrm>
          <a:custGeom>
            <a:avLst/>
            <a:gdLst>
              <a:gd name="connsiteX0" fmla="*/ 1619808 w 2937503"/>
              <a:gd name="connsiteY0" fmla="*/ 163 h 2756140"/>
              <a:gd name="connsiteX1" fmla="*/ 2734395 w 2937503"/>
              <a:gd name="connsiteY1" fmla="*/ 429093 h 2756140"/>
              <a:gd name="connsiteX2" fmla="*/ 2803847 w 2937503"/>
              <a:gd name="connsiteY2" fmla="*/ 1771482 h 2756140"/>
              <a:gd name="connsiteX3" fmla="*/ 1966400 w 2937503"/>
              <a:gd name="connsiteY3" fmla="*/ 2553251 h 2756140"/>
              <a:gd name="connsiteX4" fmla="*/ 847010 w 2937503"/>
              <a:gd name="connsiteY4" fmla="*/ 2689206 h 2756140"/>
              <a:gd name="connsiteX5" fmla="*/ 24689 w 2937503"/>
              <a:gd name="connsiteY5" fmla="*/ 1782976 h 2756140"/>
              <a:gd name="connsiteX6" fmla="*/ 381838 w 2937503"/>
              <a:gd name="connsiteY6" fmla="*/ 618073 h 2756140"/>
              <a:gd name="connsiteX7" fmla="*/ 1439483 w 2937503"/>
              <a:gd name="connsiteY7" fmla="*/ 8548 h 2756140"/>
              <a:gd name="connsiteX8" fmla="*/ 1619808 w 2937503"/>
              <a:gd name="connsiteY8" fmla="*/ 163 h 275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7503" h="2756140">
                <a:moveTo>
                  <a:pt x="1619808" y="163"/>
                </a:moveTo>
                <a:cubicBezTo>
                  <a:pt x="2043527" y="-4707"/>
                  <a:pt x="2478865" y="98912"/>
                  <a:pt x="2734395" y="429093"/>
                </a:cubicBezTo>
                <a:cubicBezTo>
                  <a:pt x="3023047" y="802065"/>
                  <a:pt x="2964152" y="1328102"/>
                  <a:pt x="2803847" y="1771482"/>
                </a:cubicBezTo>
                <a:cubicBezTo>
                  <a:pt x="2667307" y="2149119"/>
                  <a:pt x="2330286" y="2382592"/>
                  <a:pt x="1966400" y="2553251"/>
                </a:cubicBezTo>
                <a:cubicBezTo>
                  <a:pt x="1608442" y="2721125"/>
                  <a:pt x="1214542" y="2835003"/>
                  <a:pt x="847010" y="2689206"/>
                </a:cubicBezTo>
                <a:cubicBezTo>
                  <a:pt x="447895" y="2530878"/>
                  <a:pt x="118686" y="2201489"/>
                  <a:pt x="24689" y="1782976"/>
                </a:cubicBezTo>
                <a:cubicBezTo>
                  <a:pt x="-68944" y="1366085"/>
                  <a:pt x="115351" y="952298"/>
                  <a:pt x="381838" y="618073"/>
                </a:cubicBezTo>
                <a:cubicBezTo>
                  <a:pt x="648602" y="283497"/>
                  <a:pt x="1012627" y="42837"/>
                  <a:pt x="1439483" y="8548"/>
                </a:cubicBezTo>
                <a:cubicBezTo>
                  <a:pt x="1498982" y="3768"/>
                  <a:pt x="1559276" y="858"/>
                  <a:pt x="1619808" y="1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51B80711-A3C4-714C-BFA9-B0A027140D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113" y="1404258"/>
            <a:ext cx="5127625" cy="1322615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3200" b="0" i="0">
                <a:latin typeface="Recoleta" pitchFamily="2" charset="77"/>
              </a:defRPr>
            </a:lvl1pPr>
          </a:lstStyle>
          <a:p>
            <a:pPr lvl="0"/>
            <a:r>
              <a:rPr lang="nb-NO" dirty="0"/>
              <a:t>Klikk for å legge til en tekst</a:t>
            </a:r>
          </a:p>
        </p:txBody>
      </p:sp>
    </p:spTree>
    <p:extLst>
      <p:ext uri="{BB962C8B-B14F-4D97-AF65-F5344CB8AC3E}">
        <p14:creationId xmlns:p14="http://schemas.microsoft.com/office/powerpoint/2010/main" val="1266445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kst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4560F-B9BF-CD49-B4D0-9FB9CBBE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B85D687-8477-744D-8497-C08CA41E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3EE1A79-A6CB-3C4F-8395-FDA2E730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802A551-6F13-3E4A-932F-583D2E54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8" name="Grafikk 6">
            <a:extLst>
              <a:ext uri="{FF2B5EF4-FFF2-40B4-BE49-F238E27FC236}">
                <a16:creationId xmlns:a16="http://schemas.microsoft.com/office/drawing/2014/main" id="{4025464C-B873-6541-AA53-C02CFC9850C6}"/>
              </a:ext>
            </a:extLst>
          </p:cNvPr>
          <p:cNvSpPr/>
          <p:nvPr/>
        </p:nvSpPr>
        <p:spPr>
          <a:xfrm>
            <a:off x="1419680" y="2164414"/>
            <a:ext cx="2286906" cy="214092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tx2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03085A45-B8BC-E74A-A0DE-0E9C364C5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879" y="1194253"/>
            <a:ext cx="2504620" cy="2437830"/>
          </a:xfrm>
          <a:prstGeom prst="rect">
            <a:avLst/>
          </a:prstGeom>
        </p:spPr>
      </p:pic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5CC5661A-D60A-BA4B-B935-84F043FDA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6931" y="292189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5FBBCE26-F33E-3B41-8A7D-1EFA8A958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9987" y="210018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026BDAAD-6B31-BE41-93BD-B3191D242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727" y="4500027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52F807EE-71A3-9849-B22B-54D4261125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6426" y="3910650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</p:spTree>
    <p:extLst>
      <p:ext uri="{BB962C8B-B14F-4D97-AF65-F5344CB8AC3E}">
        <p14:creationId xmlns:p14="http://schemas.microsoft.com/office/powerpoint/2010/main" val="35672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My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12020E-3B8A-B54F-A5CA-90122E14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7" y="368300"/>
            <a:ext cx="6192058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343F76E-5AA2-B64F-AEEC-23A4756A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13179B1-0ABD-D844-B546-4B76471F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F4603DB-88CD-BC42-8CFF-A068066C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B6DE64E-CBED-3B42-813C-35111C5032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668" y="1960789"/>
            <a:ext cx="4750607" cy="36639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nb-NO" dirty="0"/>
              <a:t>Klikk for å legge til tekst.</a:t>
            </a:r>
          </a:p>
          <a:p>
            <a:pPr lvl="0"/>
            <a:r>
              <a:rPr lang="nb-NO" dirty="0"/>
              <a:t>Obs: Bør ikke brukes til presentasjoner, kun salg hvor det er nødvendig med lengre tekster.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051CE200-23DD-E84E-827B-C654C9CF15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164" y="1960789"/>
            <a:ext cx="4779736" cy="36639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793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8134" y="2785382"/>
            <a:ext cx="6175730" cy="677863"/>
          </a:xfrm>
        </p:spPr>
        <p:txBody>
          <a:bodyPr>
            <a:normAutofit/>
          </a:bodyPr>
          <a:lstStyle>
            <a:lvl1pPr algn="ctr">
              <a:defRPr sz="40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FDC4374-D287-B141-B863-C7890FB54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23393"/>
            <a:ext cx="1304471" cy="533214"/>
          </a:xfrm>
          <a:prstGeom prst="rect">
            <a:avLst/>
          </a:prstGeom>
        </p:spPr>
      </p:pic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7937" y="2329090"/>
            <a:ext cx="4556125" cy="429604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5468" y="356960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5468" y="399032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</p:spTree>
    <p:extLst>
      <p:ext uri="{BB962C8B-B14F-4D97-AF65-F5344CB8AC3E}">
        <p14:creationId xmlns:p14="http://schemas.microsoft.com/office/powerpoint/2010/main" val="451896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638" y="2454550"/>
            <a:ext cx="5001025" cy="751114"/>
          </a:xfrm>
        </p:spPr>
        <p:txBody>
          <a:bodyPr anchor="b">
            <a:noAutofit/>
          </a:bodyPr>
          <a:lstStyle>
            <a:lvl1pPr algn="l">
              <a:defRPr sz="36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5638" y="3219984"/>
            <a:ext cx="3421063" cy="252710"/>
          </a:xfrm>
        </p:spPr>
        <p:txBody>
          <a:bodyPr anchor="t">
            <a:normAutofit/>
          </a:bodyPr>
          <a:lstStyle>
            <a:lvl1pPr marL="0" indent="0" algn="l">
              <a:buNone/>
              <a:defRPr sz="11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5638" y="3715099"/>
            <a:ext cx="3421063" cy="323320"/>
          </a:xfrm>
        </p:spPr>
        <p:txBody>
          <a:bodyPr anchor="b">
            <a:noAutofit/>
          </a:bodyPr>
          <a:lstStyle>
            <a:lvl1pPr marL="0" indent="0" algn="l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5638" y="4077231"/>
            <a:ext cx="3421063" cy="32332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DDA0BCF7-F382-C340-8B13-866C5B53F1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08512" y="2026648"/>
            <a:ext cx="2637065" cy="2621176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AA67D23-F1F9-5E48-A19C-4DDA7FA96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347" y="5961576"/>
            <a:ext cx="1539766" cy="3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36902F-A977-1546-B40B-67CC2EC8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20" y="1952624"/>
            <a:ext cx="10944224" cy="204087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6E84DD9-02D1-004C-877F-F6E768E3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19" y="4348066"/>
            <a:ext cx="10944224" cy="9891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7" name="Bilde 6" descr="Et bilde som inneholder tegning, klokke&#10;&#10;Automatisk generert beskrivelse">
            <a:extLst>
              <a:ext uri="{FF2B5EF4-FFF2-40B4-BE49-F238E27FC236}">
                <a16:creationId xmlns:a16="http://schemas.microsoft.com/office/drawing/2014/main" id="{D158881C-AB11-7543-B9E7-717F5EB02D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6962"/>
            <a:ext cx="876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fikk 6">
            <a:extLst>
              <a:ext uri="{FF2B5EF4-FFF2-40B4-BE49-F238E27FC236}">
                <a16:creationId xmlns:a16="http://schemas.microsoft.com/office/drawing/2014/main" id="{A15B80A5-22B6-AE49-947D-0BF7552B02D3}"/>
              </a:ext>
            </a:extLst>
          </p:cNvPr>
          <p:cNvSpPr/>
          <p:nvPr/>
        </p:nvSpPr>
        <p:spPr>
          <a:xfrm>
            <a:off x="1210536" y="-3875900"/>
            <a:ext cx="7566572" cy="9364535"/>
          </a:xfrm>
          <a:custGeom>
            <a:avLst/>
            <a:gdLst>
              <a:gd name="connsiteX0" fmla="*/ 4208192 w 7566572"/>
              <a:gd name="connsiteY0" fmla="*/ 9354097 h 9364535"/>
              <a:gd name="connsiteX1" fmla="*/ 2595637 w 7566572"/>
              <a:gd name="connsiteY1" fmla="*/ 7472643 h 9364535"/>
              <a:gd name="connsiteX2" fmla="*/ 987139 w 7566572"/>
              <a:gd name="connsiteY2" fmla="*/ 6028224 h 9364535"/>
              <a:gd name="connsiteX3" fmla="*/ 5216 w 7566572"/>
              <a:gd name="connsiteY3" fmla="*/ 3634839 h 9364535"/>
              <a:gd name="connsiteX4" fmla="*/ 1325315 w 7566572"/>
              <a:gd name="connsiteY4" fmla="*/ 1535138 h 9364535"/>
              <a:gd name="connsiteX5" fmla="*/ 3166294 w 7566572"/>
              <a:gd name="connsiteY5" fmla="*/ 338065 h 9364535"/>
              <a:gd name="connsiteX6" fmla="*/ 5273290 w 7566572"/>
              <a:gd name="connsiteY6" fmla="*/ 168256 h 9364535"/>
              <a:gd name="connsiteX7" fmla="*/ 6454246 w 7566572"/>
              <a:gd name="connsiteY7" fmla="*/ 2164518 h 9364535"/>
              <a:gd name="connsiteX8" fmla="*/ 7460355 w 7566572"/>
              <a:gd name="connsiteY8" fmla="*/ 3375174 h 9364535"/>
              <a:gd name="connsiteX9" fmla="*/ 7041124 w 7566572"/>
              <a:gd name="connsiteY9" fmla="*/ 4876349 h 9364535"/>
              <a:gd name="connsiteX10" fmla="*/ 7476719 w 7566572"/>
              <a:gd name="connsiteY10" fmla="*/ 6781567 h 9364535"/>
              <a:gd name="connsiteX11" fmla="*/ 5709358 w 7566572"/>
              <a:gd name="connsiteY11" fmla="*/ 6884771 h 9364535"/>
              <a:gd name="connsiteX12" fmla="*/ 4208192 w 7566572"/>
              <a:gd name="connsiteY12" fmla="*/ 9354097 h 936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66572" h="9364535">
                <a:moveTo>
                  <a:pt x="4208192" y="9354097"/>
                </a:moveTo>
                <a:cubicBezTo>
                  <a:pt x="3434223" y="9500229"/>
                  <a:pt x="3177784" y="8073732"/>
                  <a:pt x="2595637" y="7472643"/>
                </a:cubicBezTo>
                <a:cubicBezTo>
                  <a:pt x="2082973" y="6943298"/>
                  <a:pt x="1403992" y="6645818"/>
                  <a:pt x="987139" y="6028224"/>
                </a:cubicBezTo>
                <a:cubicBezTo>
                  <a:pt x="500129" y="5306710"/>
                  <a:pt x="-60079" y="4502375"/>
                  <a:pt x="5216" y="3634839"/>
                </a:cubicBezTo>
                <a:cubicBezTo>
                  <a:pt x="70643" y="2765577"/>
                  <a:pt x="752081" y="2132978"/>
                  <a:pt x="1325315" y="1535138"/>
                </a:cubicBezTo>
                <a:cubicBezTo>
                  <a:pt x="1847557" y="990475"/>
                  <a:pt x="2467341" y="580058"/>
                  <a:pt x="3166294" y="338065"/>
                </a:cubicBezTo>
                <a:cubicBezTo>
                  <a:pt x="3842195" y="104053"/>
                  <a:pt x="4624139" y="-192344"/>
                  <a:pt x="5273290" y="168256"/>
                </a:cubicBezTo>
                <a:cubicBezTo>
                  <a:pt x="5935810" y="536291"/>
                  <a:pt x="6012483" y="1516762"/>
                  <a:pt x="6454246" y="2164518"/>
                </a:cubicBezTo>
                <a:cubicBezTo>
                  <a:pt x="6756707" y="2608024"/>
                  <a:pt x="7345766" y="2845684"/>
                  <a:pt x="7460355" y="3375174"/>
                </a:cubicBezTo>
                <a:cubicBezTo>
                  <a:pt x="7574675" y="3903418"/>
                  <a:pt x="7038542" y="4338878"/>
                  <a:pt x="7041124" y="4876349"/>
                </a:cubicBezTo>
                <a:cubicBezTo>
                  <a:pt x="7044290" y="5535360"/>
                  <a:pt x="7826063" y="6254728"/>
                  <a:pt x="7476719" y="6781567"/>
                </a:cubicBezTo>
                <a:cubicBezTo>
                  <a:pt x="7134646" y="7297440"/>
                  <a:pt x="6185115" y="6510318"/>
                  <a:pt x="5709358" y="6884771"/>
                </a:cubicBezTo>
                <a:cubicBezTo>
                  <a:pt x="4958499" y="7475741"/>
                  <a:pt x="5136722" y="9178795"/>
                  <a:pt x="4208192" y="935409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56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58DA24-98B6-4A4C-AA45-90D36AAF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714" y="2049237"/>
            <a:ext cx="7566572" cy="1439182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8429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3C04C8-8AF0-454F-8A0A-263684D0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33C42D1-E331-464A-9A18-2DC8B458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FE0D959-2DBE-EC4D-A6F5-9C1A896A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519AF9-723F-4240-AE9C-EB5A279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E28755C-4EFD-E447-8553-4C62F4F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80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092318" y="2579449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988661" y="2413160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8854949" y="2555662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7903" y="3265253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9277" y="3703871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9218" y="301197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0592" y="345059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9021" y="308226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90395" y="352088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81208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kst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624066" y="3429000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550630" y="2080012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7932929" y="3505174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3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4399" y="4268560"/>
            <a:ext cx="1560109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2561" y="299605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8375" y="447039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9091804" y="813568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27250" y="1778788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63156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gs prose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207" y="1583785"/>
            <a:ext cx="3695283" cy="1754090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502129" y="2460830"/>
            <a:ext cx="1965105" cy="1936340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201690" y="2460830"/>
            <a:ext cx="1872833" cy="193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2812704" y="4112185"/>
            <a:ext cx="1965106" cy="1868607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627" y="3171825"/>
            <a:ext cx="1560109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6413" y="3171825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1828" y="4792068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2901166" y="516547"/>
            <a:ext cx="1872832" cy="1780864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4154" y="1149804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pic>
        <p:nvPicPr>
          <p:cNvPr id="29" name="Grafikk 28">
            <a:extLst>
              <a:ext uri="{FF2B5EF4-FFF2-40B4-BE49-F238E27FC236}">
                <a16:creationId xmlns:a16="http://schemas.microsoft.com/office/drawing/2014/main" id="{15BD96F8-1232-6D42-86B0-8DC3A3B70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955" y="1215635"/>
            <a:ext cx="868005" cy="951032"/>
          </a:xfrm>
          <a:prstGeom prst="rect">
            <a:avLst/>
          </a:prstGeom>
        </p:spPr>
      </p:pic>
      <p:pic>
        <p:nvPicPr>
          <p:cNvPr id="31" name="Grafikk 30">
            <a:extLst>
              <a:ext uri="{FF2B5EF4-FFF2-40B4-BE49-F238E27FC236}">
                <a16:creationId xmlns:a16="http://schemas.microsoft.com/office/drawing/2014/main" id="{067DC5CA-D675-AE4A-8F63-3980048067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42991">
            <a:off x="5390204" y="4782111"/>
            <a:ext cx="868005" cy="951032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4F119106-DB21-F54A-93D9-D4DDBD70B5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469612">
            <a:off x="1371057" y="4782111"/>
            <a:ext cx="868005" cy="951032"/>
          </a:xfrm>
          <a:prstGeom prst="rect">
            <a:avLst/>
          </a:prstGeom>
        </p:spPr>
      </p:pic>
      <p:pic>
        <p:nvPicPr>
          <p:cNvPr id="33" name="Grafikk 32">
            <a:extLst>
              <a:ext uri="{FF2B5EF4-FFF2-40B4-BE49-F238E27FC236}">
                <a16:creationId xmlns:a16="http://schemas.microsoft.com/office/drawing/2014/main" id="{F5D09A5F-F1BE-6C41-82D9-4592FBD95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94192" y="1189598"/>
            <a:ext cx="868005" cy="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 og beskrivel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828774" y="2054287"/>
            <a:ext cx="1959484" cy="1760946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106442" y="1884857"/>
            <a:ext cx="1979115" cy="192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9212034" y="2054287"/>
            <a:ext cx="1932874" cy="1837958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126" y="2476883"/>
            <a:ext cx="312780" cy="323715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516" y="2831278"/>
            <a:ext cx="1548000" cy="41292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1197" y="2357250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1666" y="2795868"/>
            <a:ext cx="154866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3669" y="2447997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4471" y="2886615"/>
            <a:ext cx="1548000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9475CA8-CC05-304C-870C-E4537BEBE3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611" y="4325960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7" name="Plassholder for tekst 6">
            <a:extLst>
              <a:ext uri="{FF2B5EF4-FFF2-40B4-BE49-F238E27FC236}">
                <a16:creationId xmlns:a16="http://schemas.microsoft.com/office/drawing/2014/main" id="{0BC8212E-FACA-504B-8F8F-9111FD164C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8351" y="4325959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153FD7FA-A102-4140-A444-439A5A1248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2034" y="4325958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395149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E5533D1-3F26-3D40-AF0B-CA0D0AD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175730" cy="1152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/>
              <a:t>Klikk for å redigere tittel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68B1A6-42E2-6444-BE92-3361B2DD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995" y="1952625"/>
            <a:ext cx="10242905" cy="4139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C7D1359-6923-C54D-A2BB-8132C1C17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2465" y="6359788"/>
            <a:ext cx="1028736" cy="35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fld id="{5F29930E-5974-3A41-8416-1C7AA74F653E}" type="datetimeFigureOut">
              <a:rPr lang="nb-NO" smtClean="0"/>
              <a:pPr/>
              <a:t>26.09.2024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81B0AC-2BF3-EA4B-A4F5-A276CF59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995" y="6354569"/>
            <a:ext cx="4114800" cy="356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Skriv inn bunntekst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C58BA8F-748F-9E41-BF58-5F58639E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6478" y="6354569"/>
            <a:ext cx="481012" cy="35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339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1" r:id="rId3"/>
    <p:sldLayoutId id="2147483668" r:id="rId4"/>
    <p:sldLayoutId id="2147483650" r:id="rId5"/>
    <p:sldLayoutId id="2147483659" r:id="rId6"/>
    <p:sldLayoutId id="2147483672" r:id="rId7"/>
    <p:sldLayoutId id="2147483673" r:id="rId8"/>
    <p:sldLayoutId id="2147483660" r:id="rId9"/>
    <p:sldLayoutId id="2147483658" r:id="rId10"/>
    <p:sldLayoutId id="2147483674" r:id="rId11"/>
    <p:sldLayoutId id="2147483652" r:id="rId12"/>
    <p:sldLayoutId id="2147483653" r:id="rId13"/>
    <p:sldLayoutId id="2147483654" r:id="rId14"/>
    <p:sldLayoutId id="2147483657" r:id="rId15"/>
    <p:sldLayoutId id="2147483655" r:id="rId16"/>
    <p:sldLayoutId id="2147483662" r:id="rId17"/>
    <p:sldLayoutId id="2147483663" r:id="rId18"/>
    <p:sldLayoutId id="2147483664" r:id="rId19"/>
    <p:sldLayoutId id="2147483665" r:id="rId20"/>
    <p:sldLayoutId id="2147483669" r:id="rId21"/>
    <p:sldLayoutId id="2147483667" r:id="rId22"/>
    <p:sldLayoutId id="2147483661" r:id="rId23"/>
    <p:sldLayoutId id="214748366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Recoleta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98" userDrawn="1">
          <p15:clr>
            <a:srgbClr val="F26B43"/>
          </p15:clr>
        </p15:guide>
        <p15:guide id="3" orient="horz" pos="4224" userDrawn="1">
          <p15:clr>
            <a:srgbClr val="F26B43"/>
          </p15:clr>
        </p15:guide>
        <p15:guide id="4" pos="7582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pos="4294" userDrawn="1">
          <p15:clr>
            <a:srgbClr val="F26B43"/>
          </p15:clr>
        </p15:guide>
        <p15:guide id="8" pos="393" userDrawn="1">
          <p15:clr>
            <a:srgbClr val="F26B43"/>
          </p15:clr>
        </p15:guide>
        <p15:guide id="9" orient="horz" pos="1230" userDrawn="1">
          <p15:clr>
            <a:srgbClr val="F26B43"/>
          </p15:clr>
        </p15:guide>
        <p15:guide id="10" pos="7287" userDrawn="1">
          <p15:clr>
            <a:srgbClr val="F26B43"/>
          </p15:clr>
        </p15:guide>
        <p15:guide id="11" orient="horz" pos="3997" userDrawn="1">
          <p15:clr>
            <a:srgbClr val="F26B43"/>
          </p15:clr>
        </p15:guide>
        <p15:guide id="12" orient="horz" pos="3362" userDrawn="1">
          <p15:clr>
            <a:srgbClr val="F26B43"/>
          </p15:clr>
        </p15:guide>
        <p15:guide id="13" pos="3386" userDrawn="1">
          <p15:clr>
            <a:srgbClr val="F26B43"/>
          </p15:clr>
        </p15:guide>
        <p15:guide id="14" pos="6856" userDrawn="1">
          <p15:clr>
            <a:srgbClr val="F26B43"/>
          </p15:clr>
        </p15:guide>
        <p15:guide id="15" pos="824" userDrawn="1">
          <p15:clr>
            <a:srgbClr val="F26B43"/>
          </p15:clr>
        </p15:guide>
        <p15:guide id="1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kubernetes.io/docs/tasks/manage-kubernetes-objects/kustomization/" TargetMode="External"/><Relationship Id="rId4" Type="http://schemas.openxmlformats.org/officeDocument/2006/relationships/hyperlink" Target="https://kpt.de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rianter/k8s-101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67FDBA-9D91-E84A-9DEA-4D2ECA584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nb-NO" dirty="0" err="1"/>
              <a:t>ntro</a:t>
            </a:r>
            <a:r>
              <a:rPr lang="nb-NO" dirty="0"/>
              <a:t> til Kubernetes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A99863B-71E4-7B47-A968-3F085E600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6541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A6DB8F-A3C3-B69B-3E31-3A3DF02F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72" y="4491091"/>
            <a:ext cx="6023275" cy="17838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4D3063A-6EF2-3691-0779-0A063B2F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72" y="2534431"/>
            <a:ext cx="6023275" cy="178381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80B6651-B626-E70A-01F0-4DB3D842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572" y="577772"/>
            <a:ext cx="6023275" cy="1783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2FF05-EB68-D364-D822-61357ECC69CF}"/>
              </a:ext>
            </a:extLst>
          </p:cNvPr>
          <p:cNvSpPr txBox="1"/>
          <p:nvPr/>
        </p:nvSpPr>
        <p:spPr>
          <a:xfrm>
            <a:off x="905435" y="878541"/>
            <a:ext cx="18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Get info</a:t>
            </a:r>
            <a:endParaRPr lang="nb-NO" sz="2400" dirty="0">
              <a:latin typeface="Recole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4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45744-BEF5-E5E0-96D9-54559A095F3B}"/>
              </a:ext>
            </a:extLst>
          </p:cNvPr>
          <p:cNvSpPr txBox="1"/>
          <p:nvPr/>
        </p:nvSpPr>
        <p:spPr>
          <a:xfrm>
            <a:off x="977153" y="77992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Debug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1D8A07A-6ABB-54B2-DFB5-510B07B1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5" y="5128734"/>
            <a:ext cx="6785088" cy="16665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39AA46-DC3E-FC1A-9DA1-F0949150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29000"/>
            <a:ext cx="5627186" cy="16665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A5BC7A0-CB20-491E-F7F6-3F929C9D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53" y="1762487"/>
            <a:ext cx="5627186" cy="1666513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CD8C8B-E0C0-FD2D-6B6E-DB5EB39EE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77" y="95974"/>
            <a:ext cx="5627186" cy="16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9FDC-D33B-1CCF-8F54-CFB322E4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1.3 - Litt teori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831C4-F32B-025C-7AFB-A64697C1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(Og en kjapp opprydning etterpå)</a:t>
            </a:r>
          </a:p>
        </p:txBody>
      </p:sp>
    </p:spTree>
    <p:extLst>
      <p:ext uri="{BB962C8B-B14F-4D97-AF65-F5344CB8AC3E}">
        <p14:creationId xmlns:p14="http://schemas.microsoft.com/office/powerpoint/2010/main" val="114185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47B50-0F42-D55F-3E4E-F34F26B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  <a:endParaRPr lang="nb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C3D21-1D57-F024-E612-5016F139D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EFC0-BD0D-71CB-F31D-6577E254D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Minste</a:t>
            </a:r>
            <a:r>
              <a:rPr lang="en-US" dirty="0"/>
              <a:t> </a:t>
            </a:r>
            <a:r>
              <a:rPr lang="en-US" dirty="0" err="1"/>
              <a:t>enheten</a:t>
            </a:r>
            <a:r>
              <a:rPr lang="en-US" dirty="0"/>
              <a:t> I k8s</a:t>
            </a:r>
          </a:p>
          <a:p>
            <a:r>
              <a:rPr lang="en-US" dirty="0"/>
              <a:t>Alle </a:t>
            </a:r>
            <a:r>
              <a:rPr lang="en-US" dirty="0" err="1"/>
              <a:t>containere</a:t>
            </a:r>
            <a:r>
              <a:rPr lang="en-US" dirty="0"/>
              <a:t> </a:t>
            </a:r>
            <a:r>
              <a:rPr lang="en-US" dirty="0" err="1"/>
              <a:t>inne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pod </a:t>
            </a:r>
            <a:r>
              <a:rPr lang="en-US" dirty="0" err="1"/>
              <a:t>deler</a:t>
            </a:r>
            <a:r>
              <a:rPr lang="en-US" dirty="0"/>
              <a:t>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, </a:t>
            </a:r>
            <a:r>
              <a:rPr lang="en-US" dirty="0" err="1"/>
              <a:t>som</a:t>
            </a:r>
            <a:endParaRPr lang="en-US" dirty="0"/>
          </a:p>
          <a:p>
            <a:pPr lvl="1"/>
            <a:r>
              <a:rPr lang="en-US" dirty="0" err="1"/>
              <a:t>Volum</a:t>
            </a:r>
            <a:r>
              <a:rPr lang="en-US" dirty="0"/>
              <a:t> (fil-</a:t>
            </a:r>
            <a:r>
              <a:rPr lang="en-US" dirty="0" err="1"/>
              <a:t>lagring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IP-</a:t>
            </a:r>
            <a:r>
              <a:rPr lang="en-US" dirty="0" err="1"/>
              <a:t>adresse</a:t>
            </a:r>
            <a:endParaRPr lang="en-US" dirty="0"/>
          </a:p>
          <a:p>
            <a:r>
              <a:rPr lang="en-US" dirty="0" err="1"/>
              <a:t>Helst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hovedcontainer</a:t>
            </a:r>
            <a:r>
              <a:rPr lang="en-US" dirty="0"/>
              <a:t> (</a:t>
            </a:r>
            <a:r>
              <a:rPr lang="en-US" dirty="0" err="1"/>
              <a:t>appen</a:t>
            </a:r>
            <a:r>
              <a:rPr lang="en-US" dirty="0"/>
              <a:t> din)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eventuelle</a:t>
            </a:r>
            <a:r>
              <a:rPr lang="en-US" dirty="0"/>
              <a:t> </a:t>
            </a:r>
            <a:r>
              <a:rPr lang="en-US" dirty="0" err="1"/>
              <a:t>hjelpere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logger</a:t>
            </a:r>
          </a:p>
          <a:p>
            <a:pPr lvl="1"/>
            <a:r>
              <a:rPr lang="en-US" dirty="0"/>
              <a:t>IKKE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databaser</a:t>
            </a:r>
            <a:r>
              <a:rPr lang="en-US" dirty="0"/>
              <a:t>!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0444A06-9D65-788B-89A1-FBE275C3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941" y="1952626"/>
            <a:ext cx="2923866" cy="40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0DB1-D041-41CB-042F-5BB92378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Nodes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CB2182-2EBD-4DAF-7FAB-551054205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253932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dirty="0"/>
              <a:t>aka. </a:t>
            </a:r>
            <a:r>
              <a:rPr lang="en-US" dirty="0" err="1"/>
              <a:t>Drifterne</a:t>
            </a:r>
            <a:r>
              <a:rPr lang="en-US" dirty="0"/>
              <a:t> </a:t>
            </a:r>
            <a:r>
              <a:rPr lang="en-US" dirty="0" err="1"/>
              <a:t>sitt</a:t>
            </a:r>
            <a:r>
              <a:rPr lang="en-US" dirty="0"/>
              <a:t> problem.</a:t>
            </a:r>
          </a:p>
        </p:txBody>
      </p:sp>
      <p:pic>
        <p:nvPicPr>
          <p:cNvPr id="65" name="Picture Placeholder 4">
            <a:extLst>
              <a:ext uri="{FF2B5EF4-FFF2-40B4-BE49-F238E27FC236}">
                <a16:creationId xmlns:a16="http://schemas.microsoft.com/office/drawing/2014/main" id="{6C105C33-702B-2CC4-22C9-6AD675BF8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49" y="2160494"/>
            <a:ext cx="4649726" cy="32728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07418B-3887-EC18-478F-82411A11E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160494"/>
            <a:ext cx="5184000" cy="4029169"/>
          </a:xfrm>
        </p:spPr>
        <p:txBody>
          <a:bodyPr>
            <a:normAutofit/>
          </a:bodyPr>
          <a:lstStyle/>
          <a:p>
            <a:endParaRPr lang="nb-NO" dirty="0"/>
          </a:p>
          <a:p>
            <a:r>
              <a:rPr lang="nb-NO" dirty="0" err="1"/>
              <a:t>kubectl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node</a:t>
            </a:r>
          </a:p>
          <a:p>
            <a:r>
              <a:rPr lang="nb-NO" dirty="0"/>
              <a:t>En virtuell eller fysisk maskin.</a:t>
            </a:r>
          </a:p>
          <a:p>
            <a:r>
              <a:rPr lang="nb-NO" dirty="0"/>
              <a:t>Kubelet, kube-proxy, container-runtime</a:t>
            </a:r>
          </a:p>
          <a:p>
            <a:r>
              <a:rPr lang="nb-NO" dirty="0"/>
              <a:t>Definert ressurskapasitet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75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FCC86-FC58-C73E-9A9A-F400521B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Overordnet layout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0990B6-3090-F9BA-514F-85470634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5067" y="552450"/>
            <a:ext cx="7976993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3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53EF-20A5-EDBD-8440-E31364AE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24A1C-E03C-2EAC-78FA-4F78987B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2748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DD20-1CF3-B7FC-BBF7-D5B71776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2: Deployment</a:t>
            </a:r>
          </a:p>
        </p:txBody>
      </p:sp>
    </p:spTree>
    <p:extLst>
      <p:ext uri="{BB962C8B-B14F-4D97-AF65-F5344CB8AC3E}">
        <p14:creationId xmlns:p14="http://schemas.microsoft.com/office/powerpoint/2010/main" val="260139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1109-7C1A-9233-1966-94C73FEC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8097C-6CD7-C3A0-CDC8-04A17DF99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oppskrift</a:t>
            </a:r>
            <a:r>
              <a:rPr lang="en-US" dirty="0"/>
              <a:t> for pods</a:t>
            </a:r>
            <a:endParaRPr lang="nb-NO" dirty="0"/>
          </a:p>
        </p:txBody>
      </p:sp>
      <p:pic>
        <p:nvPicPr>
          <p:cNvPr id="8" name="Picture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49324454-A9DB-F054-A0A6-210B7DB39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747" r="2174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F0733-4ED6-3E70-8E2F-B5BC81E178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En mate å deklarativt oppdatere pods</a:t>
            </a:r>
          </a:p>
          <a:p>
            <a:r>
              <a:rPr lang="nb-NO" dirty="0"/>
              <a:t>Lar oss skalere antall </a:t>
            </a:r>
            <a:r>
              <a:rPr lang="nb-NO" dirty="0" err="1"/>
              <a:t>pods</a:t>
            </a:r>
            <a:r>
              <a:rPr lang="nb-NO" dirty="0"/>
              <a:t> opp og ned</a:t>
            </a:r>
          </a:p>
          <a:p>
            <a:r>
              <a:rPr lang="nb-NO" dirty="0"/>
              <a:t>Lar oss gj</a:t>
            </a:r>
            <a:r>
              <a:rPr lang="en-US" dirty="0" err="1"/>
              <a:t>øre</a:t>
            </a:r>
            <a:r>
              <a:rPr lang="en-US" dirty="0"/>
              <a:t> rollout deployments</a:t>
            </a:r>
          </a:p>
          <a:p>
            <a:r>
              <a:rPr lang="nb-NO" dirty="0"/>
              <a:t>Kan automatisere to stratergier ut av boksen</a:t>
            </a:r>
          </a:p>
          <a:p>
            <a:pPr lvl="1"/>
            <a:r>
              <a:rPr lang="nb-NO" dirty="0"/>
              <a:t>Recreate</a:t>
            </a:r>
          </a:p>
          <a:p>
            <a:pPr lvl="1"/>
            <a:r>
              <a:rPr lang="nb-NO" dirty="0"/>
              <a:t>Rolling (Default)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210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3DFFC5-F808-092E-5C19-A6F99D65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7" y="389964"/>
            <a:ext cx="5421264" cy="6078071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1422659-B243-3A0C-F6F2-17FF81B2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94" y="1618245"/>
            <a:ext cx="5860380" cy="34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EEC968-B702-E245-9070-E602F55C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B5A2A4F-3B3B-AD40-BF8F-59692B7F83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7804" y="1675394"/>
            <a:ext cx="4389247" cy="355143"/>
          </a:xfrm>
        </p:spPr>
        <p:txBody>
          <a:bodyPr>
            <a:normAutofit/>
          </a:bodyPr>
          <a:lstStyle/>
          <a:p>
            <a:r>
              <a:rPr lang="en-US" dirty="0" err="1"/>
              <a:t>Kjapp</a:t>
            </a:r>
            <a:r>
              <a:rPr lang="en-US" dirty="0"/>
              <a:t> intro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AEC15F3-2D4B-0E45-9E68-0FBE2519D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7804" y="2265473"/>
            <a:ext cx="4389247" cy="355143"/>
          </a:xfrm>
        </p:spPr>
        <p:txBody>
          <a:bodyPr/>
          <a:lstStyle/>
          <a:p>
            <a:r>
              <a:rPr lang="en-US" dirty="0"/>
              <a:t>Del 1: </a:t>
            </a:r>
            <a:r>
              <a:rPr lang="en-US" dirty="0" err="1"/>
              <a:t>Spinne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pod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119C7C-C101-9B42-882E-F2089E76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Del 2: Level-up med deployments</a:t>
            </a:r>
            <a:endParaRPr lang="nb-NO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917E495E-60EE-E14C-A443-68B9AF4F24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Del 3: Rollout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0866136-0884-8C40-A5A7-AE2E759915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b-NO" dirty="0" err="1"/>
              <a:t>Wrap</a:t>
            </a:r>
            <a:r>
              <a:rPr lang="nb-NO" dirty="0"/>
              <a:t>-up</a:t>
            </a:r>
          </a:p>
        </p:txBody>
      </p:sp>
    </p:spTree>
    <p:extLst>
      <p:ext uri="{BB962C8B-B14F-4D97-AF65-F5344CB8AC3E}">
        <p14:creationId xmlns:p14="http://schemas.microsoft.com/office/powerpoint/2010/main" val="16130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6A01-F7F1-9F05-324E-9A432091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2.1 – Lag en enkel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1551-947C-F7F0-3DB1-F4C903420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61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34FE548-8A55-F44E-CB3D-7E7E7933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</a:t>
            </a:r>
            <a:r>
              <a:rPr lang="en-US" dirty="0"/>
              <a:t> </a:t>
            </a:r>
            <a:r>
              <a:rPr lang="en-US" dirty="0" err="1"/>
              <a:t>struktur</a:t>
            </a:r>
            <a:endParaRPr lang="nb-N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72B097-357A-322D-9D20-37BBD6CBE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Is there a method to this madness?</a:t>
            </a:r>
            <a:endParaRPr lang="nb-NO" dirty="0"/>
          </a:p>
        </p:txBody>
      </p:sp>
      <p:pic>
        <p:nvPicPr>
          <p:cNvPr id="17" name="Picture Placeholder 16" descr="A picture containing person, beverage, cup&#10;&#10;Description automatically generated">
            <a:extLst>
              <a:ext uri="{FF2B5EF4-FFF2-40B4-BE49-F238E27FC236}">
                <a16:creationId xmlns:a16="http://schemas.microsoft.com/office/drawing/2014/main" id="{3FC10B44-F706-A841-8952-C860D54660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98" r="16498"/>
          <a:stretch>
            <a:fillRect/>
          </a:stretch>
        </p:blipFill>
        <p:spPr>
          <a:xfrm>
            <a:off x="1350808" y="2332926"/>
            <a:ext cx="3498297" cy="348291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E3FAB0-377F-29FC-E817-94D9C0365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93971" y="1952626"/>
            <a:ext cx="5763519" cy="39174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[command] [TYPE] [NAME] [flags]</a:t>
            </a:r>
          </a:p>
          <a:p>
            <a:r>
              <a:rPr lang="en-US" dirty="0"/>
              <a:t>commands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describe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edit</a:t>
            </a:r>
          </a:p>
          <a:p>
            <a:pPr lvl="1"/>
            <a:r>
              <a:rPr lang="en-US" dirty="0"/>
              <a:t>logs*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apply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Services (svc)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 dirty="0"/>
              <a:t>Namespaces (ns)</a:t>
            </a:r>
          </a:p>
          <a:p>
            <a:pPr lvl="1"/>
            <a:r>
              <a:rPr lang="en-US" dirty="0" err="1"/>
              <a:t>PersistedVolumes</a:t>
            </a:r>
            <a:r>
              <a:rPr lang="en-US" dirty="0"/>
              <a:t> (</a:t>
            </a:r>
            <a:r>
              <a:rPr lang="en-US" dirty="0" err="1"/>
              <a:t>pv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  <a:p>
            <a:pPr marL="88900" lvl="2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BCFEE-0939-F3AB-108D-84C4148364A9}"/>
              </a:ext>
            </a:extLst>
          </p:cNvPr>
          <p:cNvSpPr txBox="1"/>
          <p:nvPr/>
        </p:nvSpPr>
        <p:spPr>
          <a:xfrm>
            <a:off x="9789457" y="6479703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For pods (docker logs)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433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E8F1-17DF-0290-0180-9936FD1E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2.2 – </a:t>
            </a:r>
            <a:r>
              <a:rPr lang="nb-NO" dirty="0" err="1"/>
              <a:t>Expose</a:t>
            </a:r>
            <a:r>
              <a:rPr lang="nb-NO" dirty="0"/>
              <a:t> </a:t>
            </a:r>
            <a:r>
              <a:rPr lang="nb-NO" dirty="0" err="1"/>
              <a:t>APIet</a:t>
            </a:r>
            <a:r>
              <a:rPr lang="nb-NO" dirty="0"/>
              <a:t> utad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EC649-15D0-7698-7CA2-7D4DEABE5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789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7747-E026-D222-B621-E143E41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4F850-8EEF-7BB0-DE44-A5F987406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pods</a:t>
            </a:r>
            <a:r>
              <a:rPr lang="nb-NO" dirty="0"/>
              <a:t> a </a:t>
            </a:r>
            <a:r>
              <a:rPr lang="nb-NO" dirty="0" err="1"/>
              <a:t>domain-name</a:t>
            </a:r>
            <a:r>
              <a:rPr lang="nb-NO" dirty="0"/>
              <a:t>»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05540-EE00-9B7F-42BC-04202A8E9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deg nå </a:t>
            </a:r>
            <a:r>
              <a:rPr lang="nb-NO" dirty="0" err="1"/>
              <a:t>pods</a:t>
            </a:r>
            <a:r>
              <a:rPr lang="nb-NO" dirty="0"/>
              <a:t> via et domenenavn</a:t>
            </a:r>
          </a:p>
          <a:p>
            <a:pPr lvl="1"/>
            <a:r>
              <a:rPr lang="nb-NO" dirty="0"/>
              <a:t>For eksempel http://my-service/ internt i </a:t>
            </a:r>
            <a:r>
              <a:rPr lang="nb-NO" dirty="0" err="1"/>
              <a:t>clusteret</a:t>
            </a:r>
            <a:endParaRPr lang="nb-NO" dirty="0"/>
          </a:p>
          <a:p>
            <a:r>
              <a:rPr lang="nb-NO" dirty="0"/>
              <a:t>Velger én pod som stemmer med </a:t>
            </a:r>
            <a:r>
              <a:rPr lang="nb-NO" dirty="0" err="1"/>
              <a:t>selectors</a:t>
            </a:r>
            <a:endParaRPr lang="nb-NO" dirty="0"/>
          </a:p>
          <a:p>
            <a:r>
              <a:rPr lang="nb-NO" dirty="0"/>
              <a:t>Se </a:t>
            </a:r>
            <a:r>
              <a:rPr lang="nb-NO" dirty="0" err="1"/>
              <a:t>yaml</a:t>
            </a:r>
            <a:r>
              <a:rPr lang="nb-NO" dirty="0"/>
              <a:t>-eksempel under /ressurser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A40F0ACD-5C6E-69C8-599F-4141D0B3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0" y="1920406"/>
            <a:ext cx="4763457" cy="39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0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FB26-B982-200C-E04A-3A3B965F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CAB9-90F1-AF7B-7837-1B069DD8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D728-60CC-CFEB-066A-909712E8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8022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C3B2-0618-2FB0-FB91-B57DED44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30F3-4AB4-ACBC-CB70-F8C267EB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3: Robusthet, Utrulling</a:t>
            </a:r>
          </a:p>
        </p:txBody>
      </p:sp>
    </p:spTree>
    <p:extLst>
      <p:ext uri="{BB962C8B-B14F-4D97-AF65-F5344CB8AC3E}">
        <p14:creationId xmlns:p14="http://schemas.microsoft.com/office/powerpoint/2010/main" val="270912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5010-5A4B-1B40-1E1A-41D6E542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– en liten </a:t>
            </a:r>
            <a:r>
              <a:rPr lang="nb-NO" dirty="0" err="1"/>
              <a:t>recap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9DC35-1A3B-896D-53AE-4A7BC95CE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124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01E-A000-EA5E-1265-AEAD818B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 nå har vi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390E-4F75-FD92-8B6D-F89875289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Laget en deployment med 2 kopier av </a:t>
            </a:r>
            <a:r>
              <a:rPr lang="nb-NO" dirty="0" err="1"/>
              <a:t>APIet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E863B-23AD-D562-C4CD-3830EC0441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9469" y="2820111"/>
            <a:ext cx="1679230" cy="827025"/>
          </a:xfrm>
        </p:spPr>
        <p:txBody>
          <a:bodyPr>
            <a:normAutofit fontScale="92500"/>
          </a:bodyPr>
          <a:lstStyle/>
          <a:p>
            <a:r>
              <a:rPr lang="nb-NO" dirty="0"/>
              <a:t>Laget en Service som sender trafikk til podene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CBF90-E488-33D2-E35A-C3AC9E3C9B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Gitt </a:t>
            </a:r>
            <a:r>
              <a:rPr lang="nb-NO" dirty="0" err="1"/>
              <a:t>APIet</a:t>
            </a:r>
            <a:r>
              <a:rPr lang="nb-NO" dirty="0"/>
              <a:t> et domene-navn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743E5-0D3E-90B5-DEA5-51AC3C32C9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Debugget</a:t>
            </a:r>
            <a:r>
              <a:rPr lang="nb-NO" dirty="0"/>
              <a:t> og brukt </a:t>
            </a:r>
            <a:r>
              <a:rPr lang="nb-NO" dirty="0" err="1"/>
              <a:t>kubectl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39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0E59-AB3C-9D28-4345-3DB3639A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3.1 – Liten prod-test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75036-C857-3BE0-DFDC-38DF1B732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Hmm</a:t>
            </a:r>
            <a:r>
              <a:rPr lang="nb-NO" dirty="0"/>
              <a:t>.. Hva kan /</a:t>
            </a:r>
            <a:r>
              <a:rPr lang="nb-NO" dirty="0" err="1"/>
              <a:t>experimental</a:t>
            </a:r>
            <a:r>
              <a:rPr lang="nb-NO" dirty="0"/>
              <a:t> gjøre?</a:t>
            </a:r>
            <a:br>
              <a:rPr lang="nb-NO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939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1870-5FCF-14FD-B154-178B9B48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3.2 – Følg med på appen din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3B3C-EA51-A1E4-94E2-FA8FA7DF4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Aka</a:t>
            </a:r>
            <a:r>
              <a:rPr lang="nb-NO" dirty="0"/>
              <a:t>. ‘</a:t>
            </a:r>
            <a:r>
              <a:rPr lang="nb-NO" dirty="0" err="1"/>
              <a:t>probes</a:t>
            </a:r>
            <a:r>
              <a:rPr lang="nb-NO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3210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6B5D0B-8D63-DC43-BD8E-B9D0DF2C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9683778" cy="1151465"/>
          </a:xfrm>
        </p:spPr>
        <p:txBody>
          <a:bodyPr>
            <a:normAutofit/>
          </a:bodyPr>
          <a:lstStyle/>
          <a:p>
            <a:r>
              <a:rPr lang="nb-NO" dirty="0"/>
              <a:t>Hva er </a:t>
            </a:r>
            <a:r>
              <a:rPr lang="nb-NO" dirty="0" err="1"/>
              <a:t>kubernetes</a:t>
            </a:r>
            <a:r>
              <a:rPr lang="nb-NO" dirty="0"/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4276D5E-AE66-EE4F-AEE0-81E95C92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66" y="5978952"/>
            <a:ext cx="3941568" cy="421704"/>
          </a:xfrm>
        </p:spPr>
        <p:txBody>
          <a:bodyPr>
            <a:prstTxWarp prst="textArchUp">
              <a:avLst/>
            </a:prstTxWarp>
            <a:normAutofit fontScale="92500" lnSpcReduction="20000"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Kubernetes blob</a:t>
            </a:r>
            <a:endParaRPr lang="nb-NO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Placeholder 11" descr="Icon&#10;&#10;Description automatically generated">
            <a:extLst>
              <a:ext uri="{FF2B5EF4-FFF2-40B4-BE49-F238E27FC236}">
                <a16:creationId xmlns:a16="http://schemas.microsoft.com/office/drawing/2014/main" id="{91C0BDBB-7087-B3EE-1F09-0FEB14F56C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5" r="1265"/>
          <a:stretch>
            <a:fillRect/>
          </a:stretch>
        </p:blipFill>
        <p:spPr>
          <a:xfrm>
            <a:off x="682045" y="2178076"/>
            <a:ext cx="3498297" cy="3482919"/>
          </a:xfrm>
          <a:solidFill>
            <a:srgbClr val="326DE6"/>
          </a:solidFill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5633022-E225-3A46-B999-262863C62A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oss automatisere </a:t>
            </a:r>
            <a:r>
              <a:rPr lang="nb-NO" dirty="0" err="1"/>
              <a:t>deployments</a:t>
            </a:r>
            <a:r>
              <a:rPr lang="nb-NO" dirty="0"/>
              <a:t>, skalering, </a:t>
            </a:r>
            <a:r>
              <a:rPr lang="nb-NO" dirty="0" err="1"/>
              <a:t>drifting</a:t>
            </a:r>
            <a:r>
              <a:rPr lang="nb-NO" dirty="0"/>
              <a:t> av software</a:t>
            </a:r>
          </a:p>
          <a:p>
            <a:r>
              <a:rPr lang="nb-NO" dirty="0"/>
              <a:t>Tilbydes av flere store leverand</a:t>
            </a:r>
            <a:r>
              <a:rPr lang="en-US" dirty="0" err="1"/>
              <a:t>ører</a:t>
            </a:r>
            <a:endParaRPr lang="en-US" dirty="0"/>
          </a:p>
          <a:p>
            <a:pPr lvl="1"/>
            <a:r>
              <a:rPr lang="en-US" dirty="0"/>
              <a:t>Azure – AKS </a:t>
            </a:r>
            <a:r>
              <a:rPr lang="en-US" sz="1500" dirty="0"/>
              <a:t>(Azure Kubernetes Service)</a:t>
            </a:r>
          </a:p>
          <a:p>
            <a:pPr lvl="1"/>
            <a:r>
              <a:rPr lang="en-US" dirty="0"/>
              <a:t>AWS – EKS </a:t>
            </a:r>
            <a:r>
              <a:rPr lang="en-US" sz="1500" dirty="0"/>
              <a:t>(</a:t>
            </a:r>
            <a:r>
              <a:rPr lang="nb-NO" sz="1500" dirty="0">
                <a:effectLst/>
              </a:rPr>
              <a:t>Amazon </a:t>
            </a:r>
            <a:r>
              <a:rPr lang="nb-NO" sz="1500" dirty="0" err="1">
                <a:effectLst/>
              </a:rPr>
              <a:t>Elastic</a:t>
            </a:r>
            <a:r>
              <a:rPr lang="nb-NO" sz="1500" dirty="0">
                <a:effectLst/>
              </a:rPr>
              <a:t> Kubernetes Service)</a:t>
            </a:r>
          </a:p>
          <a:p>
            <a:pPr lvl="1"/>
            <a:r>
              <a:rPr lang="nb-NO" sz="2200" dirty="0"/>
              <a:t>GCP – GKE </a:t>
            </a:r>
            <a:r>
              <a:rPr lang="nb-NO" sz="1500" dirty="0"/>
              <a:t>(Google Kubernetes </a:t>
            </a:r>
            <a:r>
              <a:rPr lang="nb-NO" sz="1500" dirty="0" err="1"/>
              <a:t>Enginge</a:t>
            </a:r>
            <a:r>
              <a:rPr lang="nb-NO" sz="1500" dirty="0"/>
              <a:t>)</a:t>
            </a:r>
          </a:p>
          <a:p>
            <a:pPr lvl="1"/>
            <a:r>
              <a:rPr lang="nb-NO" sz="1500" dirty="0">
                <a:effectLst/>
              </a:rPr>
              <a:t>Mange flere, IBM, Oracle, </a:t>
            </a:r>
            <a:r>
              <a:rPr lang="nb-NO" sz="1500" dirty="0" err="1">
                <a:effectLst/>
              </a:rPr>
              <a:t>RedHat</a:t>
            </a:r>
            <a:r>
              <a:rPr lang="nb-NO" sz="1500" dirty="0">
                <a:effectLst/>
              </a:rPr>
              <a:t>, </a:t>
            </a:r>
            <a:r>
              <a:rPr lang="nb-NO" sz="1500" dirty="0" err="1">
                <a:effectLst/>
              </a:rPr>
              <a:t>Wmware</a:t>
            </a:r>
            <a:endParaRPr lang="nb-NO" sz="1500" dirty="0">
              <a:effectLst/>
            </a:endParaRP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B57B59-31C2-5761-31EA-02A0F965C77E}"/>
              </a:ext>
            </a:extLst>
          </p:cNvPr>
          <p:cNvCxnSpPr>
            <a:cxnSpLocks/>
          </p:cNvCxnSpPr>
          <p:nvPr/>
        </p:nvCxnSpPr>
        <p:spPr>
          <a:xfrm flipV="1">
            <a:off x="1098958" y="5484003"/>
            <a:ext cx="251670" cy="3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4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C508-36CB-3C54-86E0-0AC7DF8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95" y="1431768"/>
            <a:ext cx="4737181" cy="1869622"/>
          </a:xfrm>
        </p:spPr>
        <p:txBody>
          <a:bodyPr/>
          <a:lstStyle/>
          <a:p>
            <a:r>
              <a:rPr lang="en-US" dirty="0"/>
              <a:t>Probing:</a:t>
            </a:r>
            <a:br>
              <a:rPr lang="en-US" dirty="0"/>
            </a:br>
            <a:r>
              <a:rPr lang="en-US" dirty="0"/>
              <a:t>Liveness &amp; Readiness</a:t>
            </a:r>
            <a:endParaRPr lang="nb-NO" dirty="0"/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B2C8ECD3-040F-1DC0-1458-9D3AC3FF30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170" r="20170"/>
          <a:stretch>
            <a:fillRect/>
          </a:stretch>
        </p:blipFill>
        <p:spPr/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0F966B6-196F-B9E6-23F8-97BC2B44FDEE}"/>
              </a:ext>
            </a:extLst>
          </p:cNvPr>
          <p:cNvSpPr txBox="1">
            <a:spLocks/>
          </p:cNvSpPr>
          <p:nvPr/>
        </p:nvSpPr>
        <p:spPr>
          <a:xfrm>
            <a:off x="809595" y="3164542"/>
            <a:ext cx="5385017" cy="3012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Readiness: Kan du begynne å ta imot trafikk? </a:t>
            </a:r>
          </a:p>
          <a:p>
            <a:r>
              <a:rPr lang="nb-NO" dirty="0" err="1"/>
              <a:t>Liveness</a:t>
            </a:r>
            <a:r>
              <a:rPr lang="nb-NO" dirty="0"/>
              <a:t>: Funker du fortsatt?</a:t>
            </a:r>
          </a:p>
          <a:p>
            <a:r>
              <a:rPr lang="en-US" dirty="0"/>
              <a:t>Kan </a:t>
            </a:r>
            <a:r>
              <a:rPr lang="nb-NO" dirty="0"/>
              <a:t>sjekke</a:t>
            </a:r>
            <a:r>
              <a:rPr lang="en-US" dirty="0"/>
              <a:t> via http, </a:t>
            </a:r>
            <a:r>
              <a:rPr lang="en-US" dirty="0" err="1"/>
              <a:t>kommandoer</a:t>
            </a:r>
            <a:r>
              <a:rPr lang="en-US" dirty="0"/>
              <a:t>, </a:t>
            </a:r>
            <a:r>
              <a:rPr lang="en-US" dirty="0" err="1"/>
              <a:t>m.m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644C-860D-B664-2602-5E7EC43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3.3 - Oppdater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0045-890B-5CEE-C51C-F0F47F8C2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Husk: Domenet er knyttet til </a:t>
            </a:r>
            <a:r>
              <a:rPr lang="nb-NO" i="1" dirty="0"/>
              <a:t>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3684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C548-BCB1-DFE9-1745-4A5B92D5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3.3.2 – Rolling </a:t>
            </a:r>
            <a:r>
              <a:rPr lang="nb-NO" dirty="0" err="1"/>
              <a:t>release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1B89-CA17-CC74-F245-0969F4C1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4301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CED6C6-0547-7BE9-0C17-E40C109C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7" y="0"/>
            <a:ext cx="2823566" cy="684522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85566C0-EDCA-D0DA-A5FC-9919FED0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19" y="1590776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6" name="Picture 5" descr="A picture containing text, athletic game, tennis, sport&#10;&#10;Description automatically generated">
            <a:extLst>
              <a:ext uri="{FF2B5EF4-FFF2-40B4-BE49-F238E27FC236}">
                <a16:creationId xmlns:a16="http://schemas.microsoft.com/office/drawing/2014/main" id="{7D49DDF3-EDFC-D598-D6BE-00C94056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47" y="0"/>
            <a:ext cx="6982947" cy="68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65B7EA-F149-3AD6-945D-001EFA7E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22" y="0"/>
            <a:ext cx="696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13AA7A9-7CB5-C5FB-E71A-11F33B74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61" y="1034964"/>
            <a:ext cx="1631016" cy="46578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130052-891A-A5D8-3716-0C4B89E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81" y="0"/>
            <a:ext cx="7304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BE85C-B1CE-3109-4E17-92879E4D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65" y="0"/>
            <a:ext cx="6745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F237C9-F23D-041C-D2BD-5362EE33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95" y="2"/>
            <a:ext cx="6401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CCDE3A-0191-1FA5-1CFA-7458B16C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734" y="0"/>
            <a:ext cx="2804438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11614B9-10ED-F1AB-8030-C04DD36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49" y="945317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25C051-0B4F-7943-9655-740C0013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sales pitch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26433-3CD5-6D7C-7A92-8C6349A94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188DE-AA61-46F3-9CA7-58B4FB001D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Høy</a:t>
            </a:r>
            <a:r>
              <a:rPr lang="en-US" dirty="0"/>
              <a:t> </a:t>
            </a:r>
            <a:r>
              <a:rPr lang="en-US" dirty="0" err="1"/>
              <a:t>nivå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45B41-E737-5C4C-5FF5-29604C668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DCA285-D302-381C-BECD-F6DE975F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Fleksibilitet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54367-87B5-2084-4E3C-19FD14EB85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A918BF-64FD-B265-B751-B492473F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“Self-maintaining”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7D0CE-1139-0487-16C4-011E1AF2CB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b-NO" dirty="0"/>
              <a:t>En utvikler trenger ikke å vite hvordan Kubernetes fungerer til minste detalj for å kunne lage en deployment.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2813AE-98B6-2D64-CE18-02EAFAE85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Kan være alt fra en deployment miljø for et utviklerteam.</a:t>
            </a:r>
          </a:p>
          <a:p>
            <a:r>
              <a:rPr lang="nb-NO" dirty="0"/>
              <a:t>Til storskala IT platform, hvor egne “drifter-team” sitter å governer, clustret.</a:t>
            </a:r>
          </a:p>
          <a:p>
            <a:r>
              <a:rPr lang="nb-NO" dirty="0"/>
              <a:t>Drøssevis med add-ons, og svært stort community.</a:t>
            </a:r>
          </a:p>
          <a:p>
            <a:r>
              <a:rPr lang="nb-NO" dirty="0"/>
              <a:t>Lar oss spinne opp og teste lokalt!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858DFE-2DFC-84D9-0CF7-6BAACB066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Har innebygde mekanismer for å kunne holde applikasjoner i live.</a:t>
            </a:r>
          </a:p>
          <a:p>
            <a:r>
              <a:rPr lang="nb-NO" dirty="0"/>
              <a:t>Lar oss benytte rollout oppdateringer ut av boksen</a:t>
            </a:r>
          </a:p>
          <a:p>
            <a:r>
              <a:rPr lang="nb-NO" dirty="0"/>
              <a:t>Blir endel maitenance for selve clusteret ol. (Mindre med KaaS)</a:t>
            </a:r>
          </a:p>
        </p:txBody>
      </p:sp>
      <p:sp>
        <p:nvSpPr>
          <p:cNvPr id="8" name="Plassholder for tekst 4">
            <a:extLst>
              <a:ext uri="{FF2B5EF4-FFF2-40B4-BE49-F238E27FC236}">
                <a16:creationId xmlns:a16="http://schemas.microsoft.com/office/drawing/2014/main" id="{839939D1-1168-E77D-1230-9F1B2FD818FF}"/>
              </a:ext>
            </a:extLst>
          </p:cNvPr>
          <p:cNvSpPr txBox="1">
            <a:spLocks/>
          </p:cNvSpPr>
          <p:nvPr/>
        </p:nvSpPr>
        <p:spPr>
          <a:xfrm>
            <a:off x="557719" y="1979247"/>
            <a:ext cx="11170090" cy="414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7728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9F18-4459-DE2F-5976-72203D9F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Avslutning</a:t>
            </a:r>
          </a:p>
        </p:txBody>
      </p:sp>
    </p:spTree>
    <p:extLst>
      <p:ext uri="{BB962C8B-B14F-4D97-AF65-F5344CB8AC3E}">
        <p14:creationId xmlns:p14="http://schemas.microsoft.com/office/powerpoint/2010/main" val="1105200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4357-5D40-9CE1-8CED-73D0585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har vi lært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7A75-8096-C919-18DA-687F39A83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Kubernets</a:t>
            </a:r>
            <a:r>
              <a:rPr lang="nb-NO" dirty="0"/>
              <a:t> er ikke farlig (forhåpentligvis)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At i </a:t>
            </a:r>
            <a:r>
              <a:rPr lang="nb-NO" dirty="0" err="1"/>
              <a:t>kubernetes</a:t>
            </a:r>
            <a:r>
              <a:rPr lang="nb-NO" dirty="0"/>
              <a:t> bestiller vi hvordan ting skal se 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Brukt </a:t>
            </a:r>
            <a:r>
              <a:rPr lang="nb-NO" dirty="0" err="1"/>
              <a:t>kubectl</a:t>
            </a:r>
            <a:r>
              <a:rPr lang="nb-NO" dirty="0"/>
              <a:t> til å styre appen våres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Lært om ulike byggeklosser:</a:t>
            </a:r>
          </a:p>
          <a:p>
            <a:pPr marL="971550" lvl="1" indent="-285750"/>
            <a:r>
              <a:rPr lang="nb-NO" sz="1200" dirty="0" err="1"/>
              <a:t>Pods</a:t>
            </a:r>
            <a:endParaRPr lang="nb-NO" sz="1200" dirty="0"/>
          </a:p>
          <a:p>
            <a:pPr marL="971550" lvl="1" indent="-285750"/>
            <a:r>
              <a:rPr lang="nb-NO" sz="1200" dirty="0"/>
              <a:t>Deployments</a:t>
            </a:r>
          </a:p>
          <a:p>
            <a:pPr marL="971550" lvl="1" indent="-285750"/>
            <a:r>
              <a:rPr lang="nb-NO" sz="1200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Å rulle ut og tilbake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602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2E33-7653-6509-9DEB-5F711056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lesing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A98F-3AA3-6D23-A82A-0DA75B0F2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9835" y="4148545"/>
            <a:ext cx="2073614" cy="982876"/>
          </a:xfrm>
        </p:spPr>
        <p:txBody>
          <a:bodyPr>
            <a:normAutofit/>
          </a:bodyPr>
          <a:lstStyle/>
          <a:p>
            <a:r>
              <a:rPr lang="nb-NO" dirty="0"/>
              <a:t>Flere ressurstyper, som permanent lagring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5F923-2FFF-FA84-7CBF-D4FC8BD56D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Skyvennlig app-design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D105C-FD73-8A50-E3B1-8C1343301F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918" y="4148545"/>
            <a:ext cx="1909482" cy="1125944"/>
          </a:xfrm>
        </p:spPr>
        <p:txBody>
          <a:bodyPr>
            <a:normAutofit/>
          </a:bodyPr>
          <a:lstStyle/>
          <a:p>
            <a:r>
              <a:rPr lang="nb-NO" dirty="0" err="1"/>
              <a:t>GitOps</a:t>
            </a:r>
            <a:r>
              <a:rPr lang="nb-NO" dirty="0"/>
              <a:t> og DevOps med </a:t>
            </a:r>
            <a:r>
              <a:rPr lang="nb-NO" dirty="0" err="1"/>
              <a:t>kubernetes</a:t>
            </a:r>
            <a:r>
              <a:rPr lang="nb-NO" dirty="0"/>
              <a:t> (</a:t>
            </a:r>
            <a:r>
              <a:rPr lang="nb-NO" dirty="0" err="1"/>
              <a:t>Jenkins</a:t>
            </a:r>
            <a:r>
              <a:rPr lang="nb-NO" dirty="0"/>
              <a:t> </a:t>
            </a:r>
            <a:r>
              <a:rPr lang="nb-NO" dirty="0" err="1"/>
              <a:t>osv</a:t>
            </a:r>
            <a:r>
              <a:rPr lang="nb-NO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7CAE-4B9A-1410-DAE2-71FA8A0C4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59071" y="1553442"/>
            <a:ext cx="1909482" cy="772313"/>
          </a:xfrm>
        </p:spPr>
        <p:txBody>
          <a:bodyPr>
            <a:normAutofit/>
          </a:bodyPr>
          <a:lstStyle/>
          <a:p>
            <a:r>
              <a:rPr lang="nb-NO" dirty="0" err="1"/>
              <a:t>Kubectl</a:t>
            </a:r>
            <a:r>
              <a:rPr lang="nb-NO" dirty="0"/>
              <a:t> og terminal-skills</a:t>
            </a:r>
          </a:p>
        </p:txBody>
      </p:sp>
    </p:spTree>
    <p:extLst>
      <p:ext uri="{BB962C8B-B14F-4D97-AF65-F5344CB8AC3E}">
        <p14:creationId xmlns:p14="http://schemas.microsoft.com/office/powerpoint/2010/main" val="849199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895-210B-9EFA-6CF2-A604857D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Takk for oss!</a:t>
            </a:r>
          </a:p>
        </p:txBody>
      </p:sp>
      <p:pic>
        <p:nvPicPr>
          <p:cNvPr id="4" name="Picture 3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D742B1EA-3EE5-9CDA-B67E-FE08224E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55" t="35496" r="24655" b="13153"/>
          <a:stretch/>
        </p:blipFill>
        <p:spPr>
          <a:xfrm>
            <a:off x="9529420" y="4114800"/>
            <a:ext cx="1801725" cy="181445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4447D64C-BF95-CDED-564C-98A1F891F40B}"/>
              </a:ext>
            </a:extLst>
          </p:cNvPr>
          <p:cNvSpPr/>
          <p:nvPr/>
        </p:nvSpPr>
        <p:spPr>
          <a:xfrm>
            <a:off x="8405165" y="5186477"/>
            <a:ext cx="1031442" cy="395020"/>
          </a:xfrm>
          <a:custGeom>
            <a:avLst/>
            <a:gdLst>
              <a:gd name="connsiteX0" fmla="*/ 0 w 1481958"/>
              <a:gd name="connsiteY0" fmla="*/ 0 h 704193"/>
              <a:gd name="connsiteX1" fmla="*/ 21020 w 1481958"/>
              <a:gd name="connsiteY1" fmla="*/ 189186 h 704193"/>
              <a:gd name="connsiteX2" fmla="*/ 31531 w 1481958"/>
              <a:gd name="connsiteY2" fmla="*/ 231228 h 704193"/>
              <a:gd name="connsiteX3" fmla="*/ 52551 w 1481958"/>
              <a:gd name="connsiteY3" fmla="*/ 262759 h 704193"/>
              <a:gd name="connsiteX4" fmla="*/ 84083 w 1481958"/>
              <a:gd name="connsiteY4" fmla="*/ 336331 h 704193"/>
              <a:gd name="connsiteX5" fmla="*/ 168165 w 1481958"/>
              <a:gd name="connsiteY5" fmla="*/ 430924 h 704193"/>
              <a:gd name="connsiteX6" fmla="*/ 241738 w 1481958"/>
              <a:gd name="connsiteY6" fmla="*/ 493986 h 704193"/>
              <a:gd name="connsiteX7" fmla="*/ 346841 w 1481958"/>
              <a:gd name="connsiteY7" fmla="*/ 567559 h 704193"/>
              <a:gd name="connsiteX8" fmla="*/ 409903 w 1481958"/>
              <a:gd name="connsiteY8" fmla="*/ 588579 h 704193"/>
              <a:gd name="connsiteX9" fmla="*/ 462455 w 1481958"/>
              <a:gd name="connsiteY9" fmla="*/ 609600 h 704193"/>
              <a:gd name="connsiteX10" fmla="*/ 515007 w 1481958"/>
              <a:gd name="connsiteY10" fmla="*/ 620110 h 704193"/>
              <a:gd name="connsiteX11" fmla="*/ 578069 w 1481958"/>
              <a:gd name="connsiteY11" fmla="*/ 641131 h 704193"/>
              <a:gd name="connsiteX12" fmla="*/ 609600 w 1481958"/>
              <a:gd name="connsiteY12" fmla="*/ 651641 h 704193"/>
              <a:gd name="connsiteX13" fmla="*/ 641131 w 1481958"/>
              <a:gd name="connsiteY13" fmla="*/ 662152 h 704193"/>
              <a:gd name="connsiteX14" fmla="*/ 693683 w 1481958"/>
              <a:gd name="connsiteY14" fmla="*/ 672662 h 704193"/>
              <a:gd name="connsiteX15" fmla="*/ 798786 w 1481958"/>
              <a:gd name="connsiteY15" fmla="*/ 693683 h 704193"/>
              <a:gd name="connsiteX16" fmla="*/ 935420 w 1481958"/>
              <a:gd name="connsiteY16" fmla="*/ 704193 h 704193"/>
              <a:gd name="connsiteX17" fmla="*/ 1093076 w 1481958"/>
              <a:gd name="connsiteY17" fmla="*/ 693683 h 704193"/>
              <a:gd name="connsiteX18" fmla="*/ 1187669 w 1481958"/>
              <a:gd name="connsiteY18" fmla="*/ 662152 h 704193"/>
              <a:gd name="connsiteX19" fmla="*/ 1240220 w 1481958"/>
              <a:gd name="connsiteY19" fmla="*/ 651641 h 704193"/>
              <a:gd name="connsiteX20" fmla="*/ 1271751 w 1481958"/>
              <a:gd name="connsiteY20" fmla="*/ 641131 h 704193"/>
              <a:gd name="connsiteX21" fmla="*/ 1324303 w 1481958"/>
              <a:gd name="connsiteY21" fmla="*/ 630621 h 704193"/>
              <a:gd name="connsiteX22" fmla="*/ 1387365 w 1481958"/>
              <a:gd name="connsiteY22" fmla="*/ 609600 h 704193"/>
              <a:gd name="connsiteX23" fmla="*/ 1481958 w 1481958"/>
              <a:gd name="connsiteY23" fmla="*/ 578069 h 70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1958" h="704193">
                <a:moveTo>
                  <a:pt x="0" y="0"/>
                </a:moveTo>
                <a:cubicBezTo>
                  <a:pt x="7007" y="63062"/>
                  <a:pt x="12447" y="126318"/>
                  <a:pt x="21020" y="189186"/>
                </a:cubicBezTo>
                <a:cubicBezTo>
                  <a:pt x="22972" y="203499"/>
                  <a:pt x="25841" y="217951"/>
                  <a:pt x="31531" y="231228"/>
                </a:cubicBezTo>
                <a:cubicBezTo>
                  <a:pt x="36507" y="242838"/>
                  <a:pt x="46902" y="251461"/>
                  <a:pt x="52551" y="262759"/>
                </a:cubicBezTo>
                <a:cubicBezTo>
                  <a:pt x="111506" y="380669"/>
                  <a:pt x="-3395" y="183244"/>
                  <a:pt x="84083" y="336331"/>
                </a:cubicBezTo>
                <a:cubicBezTo>
                  <a:pt x="109092" y="380096"/>
                  <a:pt x="125591" y="388350"/>
                  <a:pt x="168165" y="430924"/>
                </a:cubicBezTo>
                <a:cubicBezTo>
                  <a:pt x="231700" y="494459"/>
                  <a:pt x="185711" y="453967"/>
                  <a:pt x="241738" y="493986"/>
                </a:cubicBezTo>
                <a:cubicBezTo>
                  <a:pt x="262723" y="508975"/>
                  <a:pt x="328720" y="561519"/>
                  <a:pt x="346841" y="567559"/>
                </a:cubicBezTo>
                <a:cubicBezTo>
                  <a:pt x="367862" y="574566"/>
                  <a:pt x="389330" y="580350"/>
                  <a:pt x="409903" y="588579"/>
                </a:cubicBezTo>
                <a:cubicBezTo>
                  <a:pt x="427420" y="595586"/>
                  <a:pt x="444384" y="604179"/>
                  <a:pt x="462455" y="609600"/>
                </a:cubicBezTo>
                <a:cubicBezTo>
                  <a:pt x="479566" y="614733"/>
                  <a:pt x="497772" y="615410"/>
                  <a:pt x="515007" y="620110"/>
                </a:cubicBezTo>
                <a:cubicBezTo>
                  <a:pt x="536384" y="625940"/>
                  <a:pt x="557048" y="634124"/>
                  <a:pt x="578069" y="641131"/>
                </a:cubicBezTo>
                <a:lnTo>
                  <a:pt x="609600" y="651641"/>
                </a:lnTo>
                <a:cubicBezTo>
                  <a:pt x="620110" y="655145"/>
                  <a:pt x="630267" y="659979"/>
                  <a:pt x="641131" y="662152"/>
                </a:cubicBezTo>
                <a:cubicBezTo>
                  <a:pt x="658648" y="665655"/>
                  <a:pt x="676244" y="668787"/>
                  <a:pt x="693683" y="672662"/>
                </a:cubicBezTo>
                <a:cubicBezTo>
                  <a:pt x="743777" y="683794"/>
                  <a:pt x="740095" y="687505"/>
                  <a:pt x="798786" y="693683"/>
                </a:cubicBezTo>
                <a:cubicBezTo>
                  <a:pt x="844214" y="698465"/>
                  <a:pt x="889875" y="700690"/>
                  <a:pt x="935420" y="704193"/>
                </a:cubicBezTo>
                <a:cubicBezTo>
                  <a:pt x="987972" y="700690"/>
                  <a:pt x="1040937" y="701131"/>
                  <a:pt x="1093076" y="693683"/>
                </a:cubicBezTo>
                <a:cubicBezTo>
                  <a:pt x="1166595" y="683180"/>
                  <a:pt x="1135144" y="672658"/>
                  <a:pt x="1187669" y="662152"/>
                </a:cubicBezTo>
                <a:cubicBezTo>
                  <a:pt x="1205186" y="658648"/>
                  <a:pt x="1222889" y="655974"/>
                  <a:pt x="1240220" y="651641"/>
                </a:cubicBezTo>
                <a:cubicBezTo>
                  <a:pt x="1250968" y="648954"/>
                  <a:pt x="1261003" y="643818"/>
                  <a:pt x="1271751" y="641131"/>
                </a:cubicBezTo>
                <a:cubicBezTo>
                  <a:pt x="1289082" y="636798"/>
                  <a:pt x="1307068" y="635321"/>
                  <a:pt x="1324303" y="630621"/>
                </a:cubicBezTo>
                <a:cubicBezTo>
                  <a:pt x="1345680" y="624791"/>
                  <a:pt x="1365869" y="614974"/>
                  <a:pt x="1387365" y="609600"/>
                </a:cubicBezTo>
                <a:cubicBezTo>
                  <a:pt x="1476255" y="587377"/>
                  <a:pt x="1451019" y="609008"/>
                  <a:pt x="1481958" y="578069"/>
                </a:cubicBezTo>
              </a:path>
            </a:pathLst>
          </a:custGeom>
          <a:ln w="12700"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81958"/>
                      <a:gd name="connsiteY0" fmla="*/ 0 h 704193"/>
                      <a:gd name="connsiteX1" fmla="*/ 21020 w 1481958"/>
                      <a:gd name="connsiteY1" fmla="*/ 189186 h 704193"/>
                      <a:gd name="connsiteX2" fmla="*/ 31531 w 1481958"/>
                      <a:gd name="connsiteY2" fmla="*/ 231228 h 704193"/>
                      <a:gd name="connsiteX3" fmla="*/ 52551 w 1481958"/>
                      <a:gd name="connsiteY3" fmla="*/ 262759 h 704193"/>
                      <a:gd name="connsiteX4" fmla="*/ 84083 w 1481958"/>
                      <a:gd name="connsiteY4" fmla="*/ 336331 h 704193"/>
                      <a:gd name="connsiteX5" fmla="*/ 168165 w 1481958"/>
                      <a:gd name="connsiteY5" fmla="*/ 430924 h 704193"/>
                      <a:gd name="connsiteX6" fmla="*/ 241738 w 1481958"/>
                      <a:gd name="connsiteY6" fmla="*/ 493986 h 704193"/>
                      <a:gd name="connsiteX7" fmla="*/ 346841 w 1481958"/>
                      <a:gd name="connsiteY7" fmla="*/ 567559 h 704193"/>
                      <a:gd name="connsiteX8" fmla="*/ 409903 w 1481958"/>
                      <a:gd name="connsiteY8" fmla="*/ 588579 h 704193"/>
                      <a:gd name="connsiteX9" fmla="*/ 462455 w 1481958"/>
                      <a:gd name="connsiteY9" fmla="*/ 609600 h 704193"/>
                      <a:gd name="connsiteX10" fmla="*/ 515007 w 1481958"/>
                      <a:gd name="connsiteY10" fmla="*/ 620110 h 704193"/>
                      <a:gd name="connsiteX11" fmla="*/ 578069 w 1481958"/>
                      <a:gd name="connsiteY11" fmla="*/ 641131 h 704193"/>
                      <a:gd name="connsiteX12" fmla="*/ 609600 w 1481958"/>
                      <a:gd name="connsiteY12" fmla="*/ 651641 h 704193"/>
                      <a:gd name="connsiteX13" fmla="*/ 641131 w 1481958"/>
                      <a:gd name="connsiteY13" fmla="*/ 662152 h 704193"/>
                      <a:gd name="connsiteX14" fmla="*/ 693683 w 1481958"/>
                      <a:gd name="connsiteY14" fmla="*/ 672662 h 704193"/>
                      <a:gd name="connsiteX15" fmla="*/ 798786 w 1481958"/>
                      <a:gd name="connsiteY15" fmla="*/ 693683 h 704193"/>
                      <a:gd name="connsiteX16" fmla="*/ 935420 w 1481958"/>
                      <a:gd name="connsiteY16" fmla="*/ 704193 h 704193"/>
                      <a:gd name="connsiteX17" fmla="*/ 1093076 w 1481958"/>
                      <a:gd name="connsiteY17" fmla="*/ 693683 h 704193"/>
                      <a:gd name="connsiteX18" fmla="*/ 1187669 w 1481958"/>
                      <a:gd name="connsiteY18" fmla="*/ 662152 h 704193"/>
                      <a:gd name="connsiteX19" fmla="*/ 1240220 w 1481958"/>
                      <a:gd name="connsiteY19" fmla="*/ 651641 h 704193"/>
                      <a:gd name="connsiteX20" fmla="*/ 1271751 w 1481958"/>
                      <a:gd name="connsiteY20" fmla="*/ 641131 h 704193"/>
                      <a:gd name="connsiteX21" fmla="*/ 1324303 w 1481958"/>
                      <a:gd name="connsiteY21" fmla="*/ 630621 h 704193"/>
                      <a:gd name="connsiteX22" fmla="*/ 1387365 w 1481958"/>
                      <a:gd name="connsiteY22" fmla="*/ 609600 h 704193"/>
                      <a:gd name="connsiteX23" fmla="*/ 1481958 w 1481958"/>
                      <a:gd name="connsiteY23" fmla="*/ 578069 h 704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81958" h="704193" extrusionOk="0">
                        <a:moveTo>
                          <a:pt x="0" y="0"/>
                        </a:moveTo>
                        <a:cubicBezTo>
                          <a:pt x="4165" y="61309"/>
                          <a:pt x="-780" y="131282"/>
                          <a:pt x="21020" y="189186"/>
                        </a:cubicBezTo>
                        <a:cubicBezTo>
                          <a:pt x="23905" y="203695"/>
                          <a:pt x="24562" y="217992"/>
                          <a:pt x="31531" y="231228"/>
                        </a:cubicBezTo>
                        <a:cubicBezTo>
                          <a:pt x="34489" y="244808"/>
                          <a:pt x="46664" y="252778"/>
                          <a:pt x="52551" y="262759"/>
                        </a:cubicBezTo>
                        <a:cubicBezTo>
                          <a:pt x="94551" y="371392"/>
                          <a:pt x="12059" y="190628"/>
                          <a:pt x="84083" y="336331"/>
                        </a:cubicBezTo>
                        <a:cubicBezTo>
                          <a:pt x="110766" y="380295"/>
                          <a:pt x="126192" y="387113"/>
                          <a:pt x="168165" y="430924"/>
                        </a:cubicBezTo>
                        <a:cubicBezTo>
                          <a:pt x="221533" y="492902"/>
                          <a:pt x="176348" y="462782"/>
                          <a:pt x="241738" y="493986"/>
                        </a:cubicBezTo>
                        <a:cubicBezTo>
                          <a:pt x="262146" y="503477"/>
                          <a:pt x="328250" y="562171"/>
                          <a:pt x="346841" y="567559"/>
                        </a:cubicBezTo>
                        <a:cubicBezTo>
                          <a:pt x="372405" y="577109"/>
                          <a:pt x="390996" y="580751"/>
                          <a:pt x="409903" y="588579"/>
                        </a:cubicBezTo>
                        <a:cubicBezTo>
                          <a:pt x="424307" y="595082"/>
                          <a:pt x="446875" y="606216"/>
                          <a:pt x="462455" y="609600"/>
                        </a:cubicBezTo>
                        <a:cubicBezTo>
                          <a:pt x="481258" y="617251"/>
                          <a:pt x="498186" y="619695"/>
                          <a:pt x="515007" y="620110"/>
                        </a:cubicBezTo>
                        <a:cubicBezTo>
                          <a:pt x="536747" y="626500"/>
                          <a:pt x="558278" y="635630"/>
                          <a:pt x="578069" y="641131"/>
                        </a:cubicBezTo>
                        <a:cubicBezTo>
                          <a:pt x="589384" y="643568"/>
                          <a:pt x="598639" y="648430"/>
                          <a:pt x="609600" y="651641"/>
                        </a:cubicBezTo>
                        <a:cubicBezTo>
                          <a:pt x="619784" y="654332"/>
                          <a:pt x="629444" y="659204"/>
                          <a:pt x="641131" y="662152"/>
                        </a:cubicBezTo>
                        <a:cubicBezTo>
                          <a:pt x="656455" y="662376"/>
                          <a:pt x="675558" y="671368"/>
                          <a:pt x="693683" y="672662"/>
                        </a:cubicBezTo>
                        <a:cubicBezTo>
                          <a:pt x="743645" y="683396"/>
                          <a:pt x="741198" y="687281"/>
                          <a:pt x="798786" y="693683"/>
                        </a:cubicBezTo>
                        <a:cubicBezTo>
                          <a:pt x="852955" y="699885"/>
                          <a:pt x="883437" y="700955"/>
                          <a:pt x="935420" y="704193"/>
                        </a:cubicBezTo>
                        <a:cubicBezTo>
                          <a:pt x="992182" y="693101"/>
                          <a:pt x="1039171" y="702039"/>
                          <a:pt x="1093076" y="693683"/>
                        </a:cubicBezTo>
                        <a:cubicBezTo>
                          <a:pt x="1169742" y="682514"/>
                          <a:pt x="1136060" y="681355"/>
                          <a:pt x="1187669" y="662152"/>
                        </a:cubicBezTo>
                        <a:cubicBezTo>
                          <a:pt x="1205647" y="658493"/>
                          <a:pt x="1222761" y="652523"/>
                          <a:pt x="1240220" y="651641"/>
                        </a:cubicBezTo>
                        <a:cubicBezTo>
                          <a:pt x="1251775" y="649122"/>
                          <a:pt x="1260460" y="644494"/>
                          <a:pt x="1271751" y="641131"/>
                        </a:cubicBezTo>
                        <a:cubicBezTo>
                          <a:pt x="1290531" y="632342"/>
                          <a:pt x="1307427" y="635709"/>
                          <a:pt x="1324303" y="630621"/>
                        </a:cubicBezTo>
                        <a:cubicBezTo>
                          <a:pt x="1347607" y="630886"/>
                          <a:pt x="1370529" y="616605"/>
                          <a:pt x="1387365" y="609600"/>
                        </a:cubicBezTo>
                        <a:cubicBezTo>
                          <a:pt x="1476905" y="589567"/>
                          <a:pt x="1451915" y="608745"/>
                          <a:pt x="1481958" y="57806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FB3DB-AE0B-68B1-2955-282A248C9CFF}"/>
              </a:ext>
            </a:extLst>
          </p:cNvPr>
          <p:cNvSpPr txBox="1"/>
          <p:nvPr/>
        </p:nvSpPr>
        <p:spPr>
          <a:xfrm rot="20661310">
            <a:off x="7215535" y="4678646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Recoleta" pitchFamily="2" charset="77"/>
              </a:rPr>
              <a:t>Tilbakemeldinger</a:t>
            </a:r>
            <a:br>
              <a:rPr lang="nb-NO" dirty="0">
                <a:solidFill>
                  <a:schemeClr val="bg1"/>
                </a:solidFill>
                <a:latin typeface="Recoleta" pitchFamily="2" charset="77"/>
              </a:rPr>
            </a:br>
            <a:r>
              <a:rPr lang="nb-NO" dirty="0">
                <a:solidFill>
                  <a:schemeClr val="bg1"/>
                </a:solidFill>
                <a:latin typeface="Recoleta" pitchFamily="2" charset="77"/>
              </a:rPr>
              <a:t>(eller bare rop ut)</a:t>
            </a:r>
          </a:p>
        </p:txBody>
      </p:sp>
    </p:spTree>
    <p:extLst>
      <p:ext uri="{BB962C8B-B14F-4D97-AF65-F5344CB8AC3E}">
        <p14:creationId xmlns:p14="http://schemas.microsoft.com/office/powerpoint/2010/main" val="2620083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9F2-DE99-AB31-2865-8F5A2A7B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2DF88-63FE-6E1C-DAFA-D76B58AAD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Minecraft fences?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6E6AE6-EDF6-5766-C43B-7226240107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510" y="2149047"/>
            <a:ext cx="5763519" cy="3917497"/>
          </a:xfrm>
        </p:spPr>
        <p:txBody>
          <a:bodyPr>
            <a:normAutofit lnSpcReduction="10000"/>
          </a:bodyPr>
          <a:lstStyle/>
          <a:p>
            <a:r>
              <a:rPr lang="nb-NO" dirty="0"/>
              <a:t>En virituel isolasjon mellom en gruppe av ressurser</a:t>
            </a:r>
          </a:p>
          <a:p>
            <a:r>
              <a:rPr lang="nb-NO" dirty="0"/>
              <a:t>Ikke alle ressurser er knyttet til en ns</a:t>
            </a:r>
          </a:p>
          <a:p>
            <a:r>
              <a:rPr lang="nb-NO" dirty="0"/>
              <a:t>Alle ressurser må ha unikt navn innenfor namespaces.</a:t>
            </a:r>
          </a:p>
          <a:p>
            <a:r>
              <a:rPr lang="nb-NO" dirty="0"/>
              <a:t>DNS er unik innenfor hvert namespace</a:t>
            </a:r>
          </a:p>
          <a:p>
            <a:pPr lvl="1"/>
            <a:r>
              <a:rPr lang="en-US" dirty="0"/>
              <a:t>&lt;svc&gt;.&lt;ns&gt;.</a:t>
            </a:r>
            <a:r>
              <a:rPr lang="en-US" dirty="0" err="1"/>
              <a:t>svc.cluster.local</a:t>
            </a:r>
            <a:endParaRPr lang="nb-NO" dirty="0"/>
          </a:p>
          <a:p>
            <a:r>
              <a:rPr lang="nb-NO" dirty="0"/>
              <a:t>Preview i Vercel (83%)</a:t>
            </a:r>
          </a:p>
          <a:p>
            <a:r>
              <a:rPr lang="nb-NO" dirty="0"/>
              <a:t>Un</a:t>
            </a:r>
            <a:r>
              <a:rPr lang="en-US" dirty="0" err="1"/>
              <a:t>ødvendig</a:t>
            </a:r>
            <a:r>
              <a:rPr lang="en-US" dirty="0"/>
              <a:t> å </a:t>
            </a:r>
            <a:r>
              <a:rPr lang="en-US" dirty="0" err="1"/>
              <a:t>overbruke</a:t>
            </a:r>
            <a:endParaRPr lang="nb-NO" dirty="0"/>
          </a:p>
          <a:p>
            <a:endParaRPr lang="nb-NO" dirty="0"/>
          </a:p>
        </p:txBody>
      </p:sp>
      <p:pic>
        <p:nvPicPr>
          <p:cNvPr id="10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2F861930-A535-F02D-741D-8688CF6C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6" y="1952626"/>
            <a:ext cx="5230260" cy="38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81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4A94-7044-DC07-12C7-3C7378D8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EC90-1CA7-3155-2572-793E44882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0" y="1188940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sz="1600" dirty="0"/>
              <a:t>Persistence in an </a:t>
            </a:r>
            <a:r>
              <a:rPr lang="en-US" sz="1600" dirty="0">
                <a:latin typeface="Recoleta" panose="020B0604020202020204" charset="0"/>
              </a:rPr>
              <a:t>ephemeral</a:t>
            </a:r>
            <a:r>
              <a:rPr lang="en-US" sz="1600" dirty="0"/>
              <a:t> world</a:t>
            </a:r>
            <a:endParaRPr lang="nb-NO" sz="1600" dirty="0"/>
          </a:p>
        </p:txBody>
      </p:sp>
      <p:pic>
        <p:nvPicPr>
          <p:cNvPr id="8" name="Picture Placeholder 7" descr="A picture containing text, mammal, squirrel, blurry&#10;&#10;Description automatically generated">
            <a:extLst>
              <a:ext uri="{FF2B5EF4-FFF2-40B4-BE49-F238E27FC236}">
                <a16:creationId xmlns:a16="http://schemas.microsoft.com/office/drawing/2014/main" id="{B4D03CAA-6A23-739F-86DA-859887EA6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69" r="9504"/>
          <a:stretch/>
        </p:blipFill>
        <p:spPr>
          <a:xfrm>
            <a:off x="633220" y="2228848"/>
            <a:ext cx="5184000" cy="354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21DF54-911D-DB49-D1BE-2FAB81FBD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4780" y="2215858"/>
            <a:ext cx="5184000" cy="3549100"/>
          </a:xfrm>
        </p:spPr>
        <p:txBody>
          <a:bodyPr>
            <a:normAutofit/>
          </a:bodyPr>
          <a:lstStyle/>
          <a:p>
            <a:r>
              <a:rPr lang="nb-NO" dirty="0"/>
              <a:t>Tre overordnet typer</a:t>
            </a:r>
          </a:p>
          <a:p>
            <a:pPr lvl="1"/>
            <a:r>
              <a:rPr lang="nb-NO" dirty="0"/>
              <a:t>Persisted (i.e hostPath, nfs, cloud CSI)</a:t>
            </a:r>
          </a:p>
          <a:p>
            <a:pPr lvl="1"/>
            <a:r>
              <a:rPr lang="nb-NO" dirty="0"/>
              <a:t>Projected (ConfigMap &amp; Secret)</a:t>
            </a:r>
          </a:p>
          <a:p>
            <a:pPr lvl="1"/>
            <a:r>
              <a:rPr lang="nb-NO" dirty="0"/>
              <a:t>Ephemeral (emptyDir)</a:t>
            </a:r>
          </a:p>
          <a:p>
            <a:pPr lvl="1"/>
            <a:endParaRPr lang="nb-NO" sz="2400" dirty="0"/>
          </a:p>
          <a:p>
            <a:r>
              <a:rPr lang="nb-NO" sz="2800" dirty="0"/>
              <a:t>SC -&gt; PV -&gt; PVC -&gt; Pod</a:t>
            </a:r>
          </a:p>
          <a:p>
            <a:pPr lvl="1"/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152656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0C33-5D36-2507-A7BF-D4FF2B55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Secrets &amp; </a:t>
            </a:r>
            <a:r>
              <a:rPr lang="en-US" dirty="0" err="1"/>
              <a:t>ConfigMap</a:t>
            </a:r>
            <a:endParaRPr lang="nb-NO" dirty="0"/>
          </a:p>
        </p:txBody>
      </p:sp>
      <p:pic>
        <p:nvPicPr>
          <p:cNvPr id="17" name="Picture Placeholder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13632-3D42-180B-BAE5-DCCE27457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319455" y="2097741"/>
            <a:ext cx="5184000" cy="3434399"/>
          </a:xfrm>
          <a:noFill/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B76A427-779A-8993-F391-CCC2133D3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097741"/>
            <a:ext cx="5184000" cy="4091922"/>
          </a:xfrm>
        </p:spPr>
        <p:txBody>
          <a:bodyPr>
            <a:normAutofit/>
          </a:bodyPr>
          <a:lstStyle/>
          <a:p>
            <a:r>
              <a:rPr lang="en-US" dirty="0" err="1"/>
              <a:t>Vår</a:t>
            </a:r>
            <a:r>
              <a:rPr lang="en-US" dirty="0"/>
              <a:t> mate </a:t>
            </a:r>
            <a:r>
              <a:rPr lang="en-US" dirty="0" err="1"/>
              <a:t>på</a:t>
            </a:r>
            <a:r>
              <a:rPr lang="en-US" dirty="0"/>
              <a:t> å </a:t>
            </a:r>
            <a:r>
              <a:rPr lang="en-US" dirty="0" err="1"/>
              <a:t>lage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konfigurasjon</a:t>
            </a:r>
            <a:r>
              <a:rPr lang="en-US" dirty="0"/>
              <a:t> for </a:t>
            </a:r>
            <a:r>
              <a:rPr lang="en-US" dirty="0" err="1"/>
              <a:t>poder</a:t>
            </a:r>
            <a:r>
              <a:rPr lang="en-US" dirty="0"/>
              <a:t>,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lage</a:t>
            </a:r>
            <a:r>
              <a:rPr lang="en-US" dirty="0"/>
              <a:t> nye.</a:t>
            </a:r>
          </a:p>
          <a:p>
            <a:endParaRPr lang="en-US" dirty="0"/>
          </a:p>
          <a:p>
            <a:r>
              <a:rPr lang="en-US" dirty="0" err="1"/>
              <a:t>ConfigMap</a:t>
            </a:r>
            <a:r>
              <a:rPr lang="en-US" dirty="0"/>
              <a:t> &amp; Secret er det </a:t>
            </a:r>
            <a:r>
              <a:rPr lang="en-US" dirty="0" err="1"/>
              <a:t>samme</a:t>
            </a:r>
            <a:r>
              <a:rPr lang="en-US" dirty="0"/>
              <a:t>, bare </a:t>
            </a:r>
            <a:r>
              <a:rPr lang="en-US" dirty="0" err="1"/>
              <a:t>annen</a:t>
            </a:r>
            <a:r>
              <a:rPr lang="en-US" dirty="0"/>
              <a:t> </a:t>
            </a:r>
            <a:r>
              <a:rPr lang="en-US" dirty="0" err="1"/>
              <a:t>rollestyring</a:t>
            </a:r>
            <a:r>
              <a:rPr lang="en-US" dirty="0"/>
              <a:t>. (</a:t>
            </a:r>
            <a:r>
              <a:rPr lang="en-US" dirty="0" err="1"/>
              <a:t>dobbelsjekk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Sops (</a:t>
            </a:r>
            <a:r>
              <a:rPr lang="en-US" dirty="0" err="1"/>
              <a:t>FluxCD</a:t>
            </a:r>
            <a:r>
              <a:rPr lang="en-US" dirty="0"/>
              <a:t>)</a:t>
            </a:r>
          </a:p>
          <a:p>
            <a:r>
              <a:rPr lang="en-US" dirty="0" err="1"/>
              <a:t>SealedSecrets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24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102FC-E8B4-AEA1-6AF1-B1DEB6B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39" y="2049237"/>
            <a:ext cx="7566572" cy="1439182"/>
          </a:xfrm>
        </p:spPr>
        <p:txBody>
          <a:bodyPr/>
          <a:lstStyle/>
          <a:p>
            <a:r>
              <a:rPr lang="en-US" dirty="0"/>
              <a:t>Let’s play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68299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CF0F9-2120-0CDE-B9AE-417F9AF4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</a:t>
            </a:r>
            <a:r>
              <a:rPr lang="en-US" dirty="0"/>
              <a:t>started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E8293-68A5-B3DD-7F5A-26894A8BC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6560" y="1310640"/>
            <a:ext cx="6054445" cy="554736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000" dirty="0"/>
              <a:t>Start </a:t>
            </a:r>
            <a:r>
              <a:rPr lang="en-US" sz="2000" dirty="0" err="1"/>
              <a:t>ditt</a:t>
            </a:r>
            <a:r>
              <a:rPr lang="en-US" sz="2000" dirty="0"/>
              <a:t> </a:t>
            </a:r>
            <a:r>
              <a:rPr lang="en-US" sz="2000" dirty="0" err="1"/>
              <a:t>miljø</a:t>
            </a:r>
            <a:endParaRPr lang="en-US" sz="2000" dirty="0"/>
          </a:p>
          <a:p>
            <a:pPr marL="971550" lvl="1" indent="-285750">
              <a:buFontTx/>
              <a:buChar char="-"/>
            </a:pPr>
            <a:r>
              <a:rPr lang="en-US" sz="1800" dirty="0" err="1"/>
              <a:t>MiniKube</a:t>
            </a:r>
            <a:r>
              <a:rPr lang="en-US" sz="1800" dirty="0"/>
              <a:t> *</a:t>
            </a:r>
          </a:p>
          <a:p>
            <a:pPr marL="971550" lvl="1" indent="-285750">
              <a:buFontTx/>
              <a:buChar char="-"/>
            </a:pPr>
            <a:r>
              <a:rPr lang="en-US" sz="1800" dirty="0"/>
              <a:t>Docker Desktop – Kubernetes **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Kind (Kubernetes in Docker)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MicroK8s</a:t>
            </a:r>
          </a:p>
          <a:p>
            <a:pPr marL="285750" indent="-285750">
              <a:buFontTx/>
              <a:buChar char="-"/>
            </a:pPr>
            <a:endParaRPr lang="nb-NO" sz="2000" dirty="0"/>
          </a:p>
          <a:p>
            <a:pPr marL="285750" indent="-285750">
              <a:buFontTx/>
              <a:buChar char="-"/>
            </a:pPr>
            <a:r>
              <a:rPr lang="nb-NO" sz="2000" dirty="0"/>
              <a:t>Alias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kubectl</a:t>
            </a:r>
            <a:r>
              <a:rPr lang="nb-NO" sz="2000" dirty="0"/>
              <a:t> til noe kortere i.e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</a:t>
            </a: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b-NO" sz="2000" dirty="0">
                <a:latin typeface="Graphik-Medium"/>
              </a:rPr>
              <a:t>Varm opp med 5 runder med TypeRacer på ditt keyboard til 4k</a:t>
            </a:r>
          </a:p>
          <a:p>
            <a:pPr marL="285750" indent="-285750">
              <a:buFontTx/>
              <a:buChar char="-"/>
            </a:pPr>
            <a:endParaRPr lang="nb-NO" sz="2000" dirty="0">
              <a:latin typeface="Graphik-Medium"/>
            </a:endParaRP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016378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D5EDB4-0A9E-09FA-BB36-9F036262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2" y="234182"/>
            <a:ext cx="4627591" cy="6389636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6B99187-75A7-498A-90F0-27BB4AF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14" y="533400"/>
            <a:ext cx="324279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D5BA-4C5C-C036-D4D4-34BAFE79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1 – Sette </a:t>
            </a:r>
            <a:r>
              <a:rPr lang="en-GB" dirty="0" err="1"/>
              <a:t>i</a:t>
            </a:r>
            <a:r>
              <a:rPr lang="en-GB" dirty="0"/>
              <a:t> gang </a:t>
            </a:r>
            <a:r>
              <a:rPr lang="en-GB" dirty="0" err="1"/>
              <a:t>en</a:t>
            </a:r>
            <a:r>
              <a:rPr lang="en-GB" dirty="0"/>
              <a:t> pod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48221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C45B49-C4D8-1C8B-570F-2E832EDC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35" y="0"/>
            <a:ext cx="2267107" cy="6858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7F8DACD-F21D-7823-E7C5-8646C194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7" y="259976"/>
            <a:ext cx="7125914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6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CC85066-2349-9150-01A3-1DADD576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50" y="0"/>
            <a:ext cx="529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A49F31-3D1B-DDD8-1CA0-680C442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37" y="0"/>
            <a:ext cx="418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5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EAC885-2E25-EE5A-F342-92C0F47C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videre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F1315B-A3AF-F9DB-6AFE-D3AA701BF2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AA08DD-6566-E044-FDDA-627685F85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Kubernetes docs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7C34AB-C30E-D5FB-E2C9-0526E6F29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00C044-2C8E-6E5C-7D5C-17FDC187D9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Kustomize</a:t>
            </a:r>
            <a:r>
              <a:rPr lang="en-US" dirty="0"/>
              <a:t> /</a:t>
            </a:r>
          </a:p>
          <a:p>
            <a:r>
              <a:rPr lang="en-US" dirty="0" err="1"/>
              <a:t>kpt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6B18D4-B731-9580-1AD2-2DDAC2142D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EE3821-830C-19AE-EBF7-467632B762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CNCF Landscape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BF7824-4B42-96FD-20AF-915518EEDD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hlinkClick r:id="rId2"/>
              </a:rPr>
              <a:t>https://kubernetes.io/</a:t>
            </a:r>
            <a:endParaRPr lang="nb-NO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B848B7-C915-67DD-0B4F-89C7B3B17E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0822" y="4325960"/>
            <a:ext cx="2355298" cy="1691119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3"/>
              </a:rPr>
              <a:t>landscape.cncf.io</a:t>
            </a:r>
            <a:endParaRPr lang="nb-NO" sz="18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F8382D-90CB-52CB-1DC9-05D9F86A4D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8349" y="4695292"/>
            <a:ext cx="2355298" cy="514350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4"/>
              </a:rPr>
              <a:t>kpt.dev</a:t>
            </a:r>
            <a:endParaRPr lang="nb-NO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AF73F-E8F3-A35C-1921-5625AC415EAA}"/>
              </a:ext>
            </a:extLst>
          </p:cNvPr>
          <p:cNvSpPr txBox="1"/>
          <p:nvPr/>
        </p:nvSpPr>
        <p:spPr>
          <a:xfrm>
            <a:off x="5172634" y="4325960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hlinkClick r:id="rId5"/>
              </a:rPr>
              <a:t>Kustomize docs</a:t>
            </a:r>
            <a:endParaRPr lang="nb-N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D1F9B-F075-C16B-7848-296B09426078}"/>
              </a:ext>
            </a:extLst>
          </p:cNvPr>
          <p:cNvSpPr txBox="1"/>
          <p:nvPr/>
        </p:nvSpPr>
        <p:spPr>
          <a:xfrm>
            <a:off x="6095998" y="995082"/>
            <a:ext cx="31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Unngå</a:t>
            </a:r>
            <a:r>
              <a:rPr lang="en-US" dirty="0"/>
              <a:t> Helm (jQuery of k8s)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252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C7B7-68EF-BA5F-11F6-EC030DCF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1.1 – Start en Pod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FE71C-7401-5305-BAF1-1BA0A5CA8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0" y="4207389"/>
            <a:ext cx="10944224" cy="989110"/>
          </a:xfrm>
        </p:spPr>
        <p:txBody>
          <a:bodyPr/>
          <a:lstStyle/>
          <a:p>
            <a:r>
              <a:rPr lang="en-NO" dirty="0"/>
              <a:t>Repo: </a:t>
            </a:r>
            <a:r>
              <a:rPr lang="en-GB" dirty="0">
                <a:hlinkClick r:id="rId2"/>
              </a:rPr>
              <a:t>https://github.com/varianter/k8s-101</a:t>
            </a:r>
            <a:endParaRPr lang="en-GB" dirty="0"/>
          </a:p>
          <a:p>
            <a:r>
              <a:rPr lang="en-NO" dirty="0"/>
              <a:t>NB! Husk del 0 som setter </a:t>
            </a:r>
            <a:r>
              <a:rPr lang="en-GB" dirty="0" err="1"/>
              <a:t>i</a:t>
            </a:r>
            <a:r>
              <a:rPr lang="en-GB" dirty="0"/>
              <a:t> gang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ditt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44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A9679-6041-102B-0287-E758C4F15A09}"/>
              </a:ext>
            </a:extLst>
          </p:cNvPr>
          <p:cNvSpPr txBox="1"/>
          <p:nvPr/>
        </p:nvSpPr>
        <p:spPr>
          <a:xfrm>
            <a:off x="851647" y="1326777"/>
            <a:ext cx="468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Recoleta" panose="020B0604020202020204" charset="0"/>
              </a:rPr>
              <a:t>Oppskrift på </a:t>
            </a:r>
            <a:r>
              <a:rPr lang="nb-NO" sz="1400" i="1" dirty="0">
                <a:latin typeface="Recoleta" panose="020B0604020202020204" charset="0"/>
              </a:rPr>
              <a:t>hva</a:t>
            </a:r>
            <a:r>
              <a:rPr lang="nb-NO" sz="1400" dirty="0">
                <a:latin typeface="Recoleta" panose="020B0604020202020204" charset="0"/>
              </a:rPr>
              <a:t> vi skal ha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FA7A8-F8D7-D694-219D-EA0A94AC1FFC}"/>
              </a:ext>
            </a:extLst>
          </p:cNvPr>
          <p:cNvSpPr txBox="1"/>
          <p:nvPr/>
        </p:nvSpPr>
        <p:spPr>
          <a:xfrm>
            <a:off x="851647" y="865112"/>
            <a:ext cx="353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Config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9E2513-3E1D-1EE9-A7D8-C5265BBF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6" y="2102241"/>
            <a:ext cx="5878377" cy="37870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3C7516F-7986-2391-F9AB-75C39E934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17" y="1951804"/>
            <a:ext cx="3686041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FFF5ED-9917-2AC4-4FAD-DD7D9457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9" y="1753119"/>
            <a:ext cx="5527856" cy="428408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0D8C45-0EA9-3CDD-FC02-D9F95E43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7" y="3024703"/>
            <a:ext cx="5867719" cy="17377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F1D237-EE77-5DCB-ED32-834DA823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08" y="1286955"/>
            <a:ext cx="5867718" cy="173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8F168-526E-A15F-A2A5-C84D5D953E2D}"/>
              </a:ext>
            </a:extLst>
          </p:cNvPr>
          <p:cNvSpPr txBox="1"/>
          <p:nvPr/>
        </p:nvSpPr>
        <p:spPr>
          <a:xfrm>
            <a:off x="1091294" y="753035"/>
            <a:ext cx="207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Apply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8F0CF4C-5FDE-7612-2967-CA582ECAF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07" y="4799133"/>
            <a:ext cx="5822894" cy="17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6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D882-4627-EA23-A5F7-2856E60F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1.2 – Debug og kommandoer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C668-C939-778F-0BE4-56B8B1BE2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0866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Variant">
      <a:dk1>
        <a:srgbClr val="323332"/>
      </a:dk1>
      <a:lt1>
        <a:srgbClr val="ECE7D7"/>
      </a:lt1>
      <a:dk2>
        <a:srgbClr val="413C88"/>
      </a:dk2>
      <a:lt2>
        <a:srgbClr val="ECE7D7"/>
      </a:lt2>
      <a:accent1>
        <a:srgbClr val="413C88"/>
      </a:accent1>
      <a:accent2>
        <a:srgbClr val="E6196A"/>
      </a:accent2>
      <a:accent3>
        <a:srgbClr val="01DAC5"/>
      </a:accent3>
      <a:accent4>
        <a:srgbClr val="FEC3BB"/>
      </a:accent4>
      <a:accent5>
        <a:srgbClr val="ECE7D7"/>
      </a:accent5>
      <a:accent6>
        <a:srgbClr val="323332"/>
      </a:accent6>
      <a:hlink>
        <a:srgbClr val="413C88"/>
      </a:hlink>
      <a:folHlink>
        <a:srgbClr val="3233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 w="656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Presentasjon1" id="{F902BC22-5C39-474A-AFA4-18E833010956}" vid="{B11B34CE-FDB9-7A45-90D9-F0259AC08C8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85ED71EBD4124BB45EB61A44B252D3" ma:contentTypeVersion="8" ma:contentTypeDescription="Opprett et nytt dokument." ma:contentTypeScope="" ma:versionID="62be420e94fa7e01be86e80a9096f775">
  <xsd:schema xmlns:xsd="http://www.w3.org/2001/XMLSchema" xmlns:xs="http://www.w3.org/2001/XMLSchema" xmlns:p="http://schemas.microsoft.com/office/2006/metadata/properties" xmlns:ns3="5626479c-3a74-45f2-bb89-9a47b8356ad6" xmlns:ns4="aa4f24f0-73d0-4547-aa17-95a1cccd10ac" targetNamespace="http://schemas.microsoft.com/office/2006/metadata/properties" ma:root="true" ma:fieldsID="788e01c8ef70503cd64dd4967ef974c0" ns3:_="" ns4:_="">
    <xsd:import namespace="5626479c-3a74-45f2-bb89-9a47b8356ad6"/>
    <xsd:import namespace="aa4f24f0-73d0-4547-aa17-95a1cccd1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6479c-3a74-45f2-bb89-9a47b8356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f24f0-73d0-4547-aa17-95a1cccd1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280B2-76C3-4B99-B945-169EB5314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6479c-3a74-45f2-bb89-9a47b8356ad6"/>
    <ds:schemaRef ds:uri="aa4f24f0-73d0-4547-aa17-95a1cccd1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254349-6D96-4977-9B25-6B00C5539E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E33D51-6A81-4402-9820-017D7A39EE82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5626479c-3a74-45f2-bb89-9a47b8356ad6"/>
    <ds:schemaRef ds:uri="http://schemas.microsoft.com/office/infopath/2007/PartnerControls"/>
    <ds:schemaRef ds:uri="http://purl.org/dc/dcmitype/"/>
    <ds:schemaRef ds:uri="aa4f24f0-73d0-4547-aa17-95a1cccd10a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14224</TotalTime>
  <Words>1090</Words>
  <Application>Microsoft Macintosh PowerPoint</Application>
  <PresentationFormat>Widescreen</PresentationFormat>
  <Paragraphs>201</Paragraphs>
  <Slides>53</Slides>
  <Notes>8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Recoleta Medium</vt:lpstr>
      <vt:lpstr>Arial</vt:lpstr>
      <vt:lpstr>Graphik Regular</vt:lpstr>
      <vt:lpstr>Consolas</vt:lpstr>
      <vt:lpstr>Graphik-Medium</vt:lpstr>
      <vt:lpstr>Recoleta</vt:lpstr>
      <vt:lpstr>Calibri</vt:lpstr>
      <vt:lpstr>Office-tema</vt:lpstr>
      <vt:lpstr>Intro til Kubernetes</vt:lpstr>
      <vt:lpstr>Agenda</vt:lpstr>
      <vt:lpstr>Hva er kubernetes?</vt:lpstr>
      <vt:lpstr>Kubernetes sales pitch</vt:lpstr>
      <vt:lpstr>Del 1 – Sette i gang en pod</vt:lpstr>
      <vt:lpstr>1.1 – Start en Pod</vt:lpstr>
      <vt:lpstr>PowerPoint Presentation</vt:lpstr>
      <vt:lpstr>PowerPoint Presentation</vt:lpstr>
      <vt:lpstr>1.2 – Debug og kommandoer</vt:lpstr>
      <vt:lpstr>PowerPoint Presentation</vt:lpstr>
      <vt:lpstr>PowerPoint Presentation</vt:lpstr>
      <vt:lpstr>1.3 - Litt teori</vt:lpstr>
      <vt:lpstr>Pods</vt:lpstr>
      <vt:lpstr>Nodes</vt:lpstr>
      <vt:lpstr>Overordnet layout</vt:lpstr>
      <vt:lpstr>Pause </vt:lpstr>
      <vt:lpstr>Del 2: Deployment</vt:lpstr>
      <vt:lpstr>Deployments</vt:lpstr>
      <vt:lpstr>PowerPoint Presentation</vt:lpstr>
      <vt:lpstr>2.1 – Lag en enkel deployment</vt:lpstr>
      <vt:lpstr>Kommando struktur</vt:lpstr>
      <vt:lpstr>2.2 – Expose APIet utad</vt:lpstr>
      <vt:lpstr>Services</vt:lpstr>
      <vt:lpstr>Pause </vt:lpstr>
      <vt:lpstr>Del 3: Robusthet, Utrulling</vt:lpstr>
      <vt:lpstr>Men først – en liten recap</vt:lpstr>
      <vt:lpstr>Til nå har vi</vt:lpstr>
      <vt:lpstr>3.1 – Liten prod-test </vt:lpstr>
      <vt:lpstr>3.2 – Følg med på appen din</vt:lpstr>
      <vt:lpstr>Probing: Liveness &amp; Readiness</vt:lpstr>
      <vt:lpstr>3.3 - Oppdater</vt:lpstr>
      <vt:lpstr>3.3.2 – Rolling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Avslutning</vt:lpstr>
      <vt:lpstr>Hva har vi lært</vt:lpstr>
      <vt:lpstr>Videre lesing </vt:lpstr>
      <vt:lpstr>Takk for oss!</vt:lpstr>
      <vt:lpstr>Namespaces</vt:lpstr>
      <vt:lpstr>Volumes</vt:lpstr>
      <vt:lpstr>Secrets &amp; ConfigMap</vt:lpstr>
      <vt:lpstr>Let’s play</vt:lpstr>
      <vt:lpstr>Getting started</vt:lpstr>
      <vt:lpstr>PowerPoint Presentation</vt:lpstr>
      <vt:lpstr>PowerPoint Presentation</vt:lpstr>
      <vt:lpstr>PowerPoint Presentation</vt:lpstr>
      <vt:lpstr>PowerPoint Presentation</vt:lpstr>
      <vt:lpstr>Veien videre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Tittel</dc:title>
  <dc:creator>Hilde Osmo Reindal</dc:creator>
  <cp:lastModifiedBy>Jonas Brendryen Bjøralt</cp:lastModifiedBy>
  <cp:revision>5</cp:revision>
  <dcterms:created xsi:type="dcterms:W3CDTF">2022-08-05T07:14:00Z</dcterms:created>
  <dcterms:modified xsi:type="dcterms:W3CDTF">2024-10-02T11:02:51Z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0x0101009B85ED71EBD4124BB45EB61A44B252D3</vt:lpwstr>
  </property>
</Properties>
</file>